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51"/>
  </p:notesMasterIdLst>
  <p:handoutMasterIdLst>
    <p:handoutMasterId r:id="rId52"/>
  </p:handoutMasterIdLst>
  <p:sldIdLst>
    <p:sldId id="256" r:id="rId7"/>
    <p:sldId id="257" r:id="rId8"/>
    <p:sldId id="272" r:id="rId9"/>
    <p:sldId id="283" r:id="rId10"/>
    <p:sldId id="290" r:id="rId11"/>
    <p:sldId id="291" r:id="rId12"/>
    <p:sldId id="292" r:id="rId13"/>
    <p:sldId id="359" r:id="rId14"/>
    <p:sldId id="360" r:id="rId15"/>
    <p:sldId id="361" r:id="rId16"/>
    <p:sldId id="293" r:id="rId17"/>
    <p:sldId id="295" r:id="rId18"/>
    <p:sldId id="297" r:id="rId19"/>
    <p:sldId id="294" r:id="rId20"/>
    <p:sldId id="301" r:id="rId21"/>
    <p:sldId id="302" r:id="rId22"/>
    <p:sldId id="309" r:id="rId23"/>
    <p:sldId id="312" r:id="rId24"/>
    <p:sldId id="358" r:id="rId25"/>
    <p:sldId id="362" r:id="rId26"/>
    <p:sldId id="363" r:id="rId27"/>
    <p:sldId id="368" r:id="rId28"/>
    <p:sldId id="381" r:id="rId29"/>
    <p:sldId id="382" r:id="rId30"/>
    <p:sldId id="383" r:id="rId31"/>
    <p:sldId id="369" r:id="rId32"/>
    <p:sldId id="370" r:id="rId33"/>
    <p:sldId id="371" r:id="rId34"/>
    <p:sldId id="372" r:id="rId35"/>
    <p:sldId id="364" r:id="rId36"/>
    <p:sldId id="373" r:id="rId37"/>
    <p:sldId id="374" r:id="rId38"/>
    <p:sldId id="375" r:id="rId39"/>
    <p:sldId id="365" r:id="rId40"/>
    <p:sldId id="376" r:id="rId41"/>
    <p:sldId id="377" r:id="rId42"/>
    <p:sldId id="366" r:id="rId43"/>
    <p:sldId id="378" r:id="rId44"/>
    <p:sldId id="379" r:id="rId45"/>
    <p:sldId id="380" r:id="rId46"/>
    <p:sldId id="367" r:id="rId47"/>
    <p:sldId id="384" r:id="rId48"/>
    <p:sldId id="385" r:id="rId49"/>
    <p:sldId id="267" r:id="rId50"/>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61" autoAdjust="0"/>
    <p:restoredTop sz="72949" autoAdjust="0"/>
  </p:normalViewPr>
  <p:slideViewPr>
    <p:cSldViewPr snapToGrid="0">
      <p:cViewPr varScale="1">
        <p:scale>
          <a:sx n="34" d="100"/>
          <a:sy n="34" d="100"/>
        </p:scale>
        <p:origin x="1500" y="56"/>
      </p:cViewPr>
      <p:guideLst>
        <p:guide orient="horz" pos="894"/>
        <p:guide pos="9120"/>
      </p:guideLst>
    </p:cSldViewPr>
  </p:slideViewPr>
  <p:outlineViewPr>
    <p:cViewPr>
      <p:scale>
        <a:sx n="33" d="100"/>
        <a:sy n="33" d="100"/>
      </p:scale>
      <p:origin x="0" y="-11176"/>
    </p:cViewPr>
  </p:outlineViewPr>
  <p:notesTextViewPr>
    <p:cViewPr>
      <p:scale>
        <a:sx n="100" d="100"/>
        <a:sy n="100" d="100"/>
      </p:scale>
      <p:origin x="0" y="0"/>
    </p:cViewPr>
  </p:notesTextViewPr>
  <p:notesViewPr>
    <p:cSldViewPr snapToGrid="0">
      <p:cViewPr varScale="1">
        <p:scale>
          <a:sx n="47" d="100"/>
          <a:sy n="47" d="100"/>
        </p:scale>
        <p:origin x="2784"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2016-02-11</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2016-02-11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a:t>
            </a:r>
            <a:r>
              <a:rPr lang="en-US" baseline="0" dirty="0" smtClean="0"/>
              <a:t> The quiz at the end of this module is virtually identical to the quiz in 03-initial-configuration-scans (Linux version). This is because the concepts are the same so you can skip the quiz in the module if you already covered them in the preceding module.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79649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 Status column does not</a:t>
            </a:r>
            <a:r>
              <a:rPr lang="en-US" baseline="0" dirty="0" smtClean="0"/>
              <a:t> </a:t>
            </a:r>
            <a:r>
              <a:rPr lang="en-US" dirty="0" smtClean="0"/>
              <a:t>indicate `</a:t>
            </a:r>
            <a:r>
              <a:rPr lang="en-US" b="1" dirty="0" smtClean="0"/>
              <a:t>Connection established`</a:t>
            </a:r>
            <a:r>
              <a:rPr lang="en-US" b="0" dirty="0" smtClean="0"/>
              <a:t>,</a:t>
            </a:r>
            <a:r>
              <a:rPr lang="en-US" b="0" baseline="0" dirty="0" smtClean="0"/>
              <a:t> please notify the instructor.</a:t>
            </a:r>
          </a:p>
          <a:p>
            <a:endParaRPr lang="en-US" b="0" baseline="0" dirty="0" smtClean="0"/>
          </a:p>
          <a:p>
            <a:r>
              <a:rPr lang="en-US" b="0" baseline="0" dirty="0" smtClean="0"/>
              <a:t>Instructor Note: In at least Compliance Server v 0.9.11, I have seen where a Connectivity test will fail, but then a scan will work. After the scan is successful, the Connectivity test will start working. Almost like the Windows target was sleepy. Usually happens after the windows node sits idle overnight.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23218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879381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151536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This</a:t>
            </a:r>
            <a:r>
              <a:rPr lang="en-US" baseline="0" dirty="0" smtClean="0"/>
              <a:t> and the following slide should be used for a discussion of the scan results. The Group Lab continues after that.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3312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bottom half of the Compliance Report has a table of details of test results.</a:t>
            </a:r>
          </a:p>
          <a:p>
            <a:endParaRPr lang="en-US" dirty="0" smtClean="0"/>
          </a:p>
          <a:p>
            <a:r>
              <a:rPr lang="en-US" dirty="0" smtClean="0"/>
              <a:t>These are sorted by severity so the critical issues are listed at the top and the compliant items are at the bottom of the list.     </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If you click an issue as shown here, a bit more information about the issue displays,</a:t>
            </a:r>
            <a:r>
              <a:rPr lang="en-US" baseline="0" dirty="0" smtClean="0"/>
              <a:t> but that's not really telling us much.</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045622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the `rule` designation will be changed to `control` in an upcoming release.</a:t>
            </a:r>
          </a:p>
          <a:p>
            <a:endParaRPr lang="en-US" dirty="0" smtClean="0"/>
          </a:p>
          <a:p>
            <a:r>
              <a:rPr lang="en-US" dirty="0" smtClean="0"/>
              <a:t>Instructor Note: Now we continue the Group Lab but you</a:t>
            </a:r>
            <a:r>
              <a:rPr lang="en-US" baseline="0" dirty="0" smtClean="0"/>
              <a:t> should stop as needed to explain what this code means.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240485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60459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09313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Instructor Note:</a:t>
            </a:r>
            <a:r>
              <a:rPr lang="en-US" baseline="0" dirty="0" smtClean="0"/>
              <a:t> This quiz is virtually identical to the quiz in 03-initial-configuration-scans (Linux version). This is because the concepts are the same so you can skip this quiz if you already covered them in the preceding module.</a:t>
            </a:r>
            <a:endParaRPr lang="en-US" dirty="0" smtClean="0"/>
          </a:p>
          <a:p>
            <a:r>
              <a:rPr lang="en-US" dirty="0" smtClean="0"/>
              <a:t>Instructor Note Answers:</a:t>
            </a:r>
          </a:p>
          <a:p>
            <a:r>
              <a:rPr lang="en-US" dirty="0" smtClean="0"/>
              <a:t>1.</a:t>
            </a:r>
            <a:r>
              <a:rPr lang="en-US" baseline="0" dirty="0" smtClean="0"/>
              <a:t> It doesn't matter...you could use the </a:t>
            </a:r>
            <a:r>
              <a:rPr lang="en-US" dirty="0" smtClean="0"/>
              <a:t>node's FQDN or just its IP address.</a:t>
            </a:r>
          </a:p>
          <a:p>
            <a:r>
              <a:rPr lang="en-US" dirty="0" smtClean="0"/>
              <a:t>2. </a:t>
            </a:r>
            <a:r>
              <a:rPr lang="en-US" baseline="0" dirty="0" smtClean="0"/>
              <a:t>`</a:t>
            </a:r>
            <a:r>
              <a:rPr lang="en-US" baseline="0" dirty="0" err="1" smtClean="0"/>
              <a:t>inspec</a:t>
            </a:r>
            <a:r>
              <a:rPr lang="en-US" baseline="0" dirty="0" smtClean="0"/>
              <a:t> exec` can be used to test a compliance profile against </a:t>
            </a:r>
            <a:r>
              <a:rPr lang="en-US" dirty="0" smtClean="0"/>
              <a:t>remote hosts, including </a:t>
            </a:r>
            <a:r>
              <a:rPr lang="en-US" dirty="0" err="1" smtClean="0"/>
              <a:t>docker</a:t>
            </a:r>
            <a:r>
              <a:rPr lang="en-US" dirty="0" smtClean="0"/>
              <a:t> containers.</a:t>
            </a:r>
          </a:p>
          <a:p>
            <a:r>
              <a:rPr lang="en-US" sz="1200" baseline="0" dirty="0" smtClean="0"/>
              <a:t>3. </a:t>
            </a:r>
            <a:r>
              <a:rPr lang="en-US" sz="1200" dirty="0" smtClean="0"/>
              <a:t>The `impact` value in a Compliance Profile defines severity. See slide 3-22 through slide 3-24 for examples.</a:t>
            </a:r>
          </a:p>
          <a:p>
            <a:r>
              <a:rPr lang="en-US" sz="1200" dirty="0" smtClean="0"/>
              <a:t>4. The `describe` section is the actual test.</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86785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Instructor Note Answers:</a:t>
            </a:r>
          </a:p>
          <a:p>
            <a:pPr marL="0" indent="0">
              <a:buNone/>
            </a:pP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5. You could use the Dashboard's "check the connectivity"</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test, ssh into the target, and/or check the node's configuration in the Web UI (IP address, login credentials.) </a:t>
            </a:r>
          </a:p>
          <a:p>
            <a:pPr marL="0" indent="0">
              <a:buNone/>
            </a:pP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6. InSpec.</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22609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081774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64402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sure you are using the hostname of</a:t>
            </a:r>
            <a:r>
              <a:rPr lang="en-US" baseline="0" dirty="0" smtClean="0"/>
              <a:t> the Windows target node that you noted previously in class.</a:t>
            </a:r>
            <a:endParaRPr lang="en-US" dirty="0" smtClean="0"/>
          </a:p>
          <a:p>
            <a:endParaRPr lang="en-US" dirty="0" smtClean="0"/>
          </a:p>
          <a:p>
            <a:r>
              <a:rPr lang="en-US" dirty="0" smtClean="0"/>
              <a:t>In the workplace, the</a:t>
            </a:r>
            <a:r>
              <a:rPr lang="en-US" baseline="0" dirty="0" smtClean="0"/>
              <a:t> target node's username and password will likely be different than shown in this example.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24773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06733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61256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6412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15758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904297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414990392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4016561484"/>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0765255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1.png"/><Relationship Id="rId5" Type="http://schemas.openxmlformats.org/officeDocument/2006/relationships/slideLayout" Target="../slideLayouts/slideLayout19.xml"/><Relationship Id="rId10"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mn-lt"/>
                <a:ea typeface="+mn-ea"/>
                <a:cs typeface="+mn-cs"/>
              </a:rPr>
              <a:t>4-</a:t>
            </a:r>
            <a:fld id="{F0B79B2F-E1DD-4D43-95B3-EA08C411D807}" type="slidenum">
              <a:rPr lang="en-US" smtClean="0">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 id="2147483868" r:id="rId13"/>
    <p:sldLayoutId id="2147483869" r:id="rId14"/>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mn-lt"/>
                <a:ea typeface="+mn-ea"/>
                <a:cs typeface="+mn-cs"/>
              </a:rPr>
              <a:t>4-</a:t>
            </a:r>
            <a:fld id="{F0B79B2F-E1DD-4D43-95B3-EA08C411D807}" type="slidenum">
              <a:rPr lang="en-US" smtClean="0">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70" r:id="rId9"/>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6"/>
            <a:ext cx="12931098" cy="1337551"/>
          </a:xfrm>
        </p:spPr>
        <p:txBody>
          <a:bodyPr/>
          <a:lstStyle/>
          <a:p>
            <a:r>
              <a:rPr lang="en-US" dirty="0" smtClean="0"/>
              <a:t>Running Scans, Remediation, and Testing on Windows Nodes</a:t>
            </a:r>
            <a:endParaRPr lang="en-US" dirty="0"/>
          </a:p>
        </p:txBody>
      </p:sp>
      <p:sp>
        <p:nvSpPr>
          <p:cNvPr id="3" name="Text Placeholder 2"/>
          <p:cNvSpPr>
            <a:spLocks noGrp="1"/>
          </p:cNvSpPr>
          <p:nvPr>
            <p:ph type="body" sz="quarter" idx="10"/>
          </p:nvPr>
        </p:nvSpPr>
        <p:spPr>
          <a:xfrm>
            <a:off x="3013752" y="4000500"/>
            <a:ext cx="10972800" cy="512897"/>
          </a:xfrm>
        </p:spPr>
        <p:txBody>
          <a:bodyPr/>
          <a:lstStyle/>
          <a:p>
            <a:r>
              <a:rPr lang="en-US" dirty="0" smtClean="0"/>
              <a:t>Configuring the Chef Compliance Server to Run Scans and Writing Remediation Recipes</a:t>
            </a:r>
            <a:endParaRPr lang="en-US" dirty="0"/>
          </a:p>
        </p:txBody>
      </p:sp>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Modify the </a:t>
            </a:r>
            <a:r>
              <a:rPr lang="en-US" dirty="0"/>
              <a:t>N</a:t>
            </a:r>
            <a:r>
              <a:rPr lang="en-US" dirty="0" smtClean="0"/>
              <a:t>ode Name</a:t>
            </a:r>
            <a:endParaRPr lang="en-US" dirty="0"/>
          </a:p>
        </p:txBody>
      </p:sp>
      <p:sp>
        <p:nvSpPr>
          <p:cNvPr id="8" name="Text Placeholder 2"/>
          <p:cNvSpPr>
            <a:spLocks noGrp="1"/>
          </p:cNvSpPr>
          <p:nvPr>
            <p:ph type="body" sz="quarter" idx="12"/>
          </p:nvPr>
        </p:nvSpPr>
        <p:spPr>
          <a:xfrm>
            <a:off x="650040" y="1856198"/>
            <a:ext cx="14661296" cy="5345953"/>
          </a:xfrm>
        </p:spPr>
        <p:txBody>
          <a:bodyPr/>
          <a:lstStyle/>
          <a:p>
            <a:r>
              <a:rPr lang="en-US" dirty="0" smtClean="0"/>
              <a:t>Now you can more easily differentiate your Windows node from your Linux node.</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6" name="Picture 5"/>
          <p:cNvPicPr>
            <a:picLocks noChangeAspect="1"/>
          </p:cNvPicPr>
          <p:nvPr/>
        </p:nvPicPr>
        <p:blipFill>
          <a:blip r:embed="rId3"/>
          <a:stretch>
            <a:fillRect/>
          </a:stretch>
        </p:blipFill>
        <p:spPr>
          <a:xfrm>
            <a:off x="2460232" y="4280712"/>
            <a:ext cx="11335537" cy="3423594"/>
          </a:xfrm>
          <a:prstGeom prst="rect">
            <a:avLst/>
          </a:prstGeom>
          <a:ln>
            <a:solidFill>
              <a:schemeClr val="accent1"/>
            </a:solidFill>
          </a:ln>
        </p:spPr>
      </p:pic>
    </p:spTree>
    <p:extLst>
      <p:ext uri="{BB962C8B-B14F-4D97-AF65-F5344CB8AC3E}">
        <p14:creationId xmlns:p14="http://schemas.microsoft.com/office/powerpoint/2010/main" val="3203584870"/>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Testing Connectivity to your Node</a:t>
            </a:r>
            <a:endParaRPr lang="en-US" dirty="0"/>
          </a:p>
        </p:txBody>
      </p:sp>
      <p:sp>
        <p:nvSpPr>
          <p:cNvPr id="3" name="Text Placeholder 2"/>
          <p:cNvSpPr>
            <a:spLocks noGrp="1"/>
          </p:cNvSpPr>
          <p:nvPr>
            <p:ph type="body" sz="quarter" idx="12"/>
          </p:nvPr>
        </p:nvSpPr>
        <p:spPr>
          <a:xfrm>
            <a:off x="213621" y="1710726"/>
            <a:ext cx="15850723" cy="5345953"/>
          </a:xfrm>
        </p:spPr>
        <p:txBody>
          <a:bodyPr/>
          <a:lstStyle/>
          <a:p>
            <a:pPr marL="514350" indent="-514350">
              <a:buFont typeface="+mj-lt"/>
              <a:buAutoNum type="arabicPeriod"/>
            </a:pPr>
            <a:r>
              <a:rPr lang="en-US" dirty="0" smtClean="0"/>
              <a:t>Click the </a:t>
            </a:r>
            <a:r>
              <a:rPr lang="en-US" b="1" dirty="0" smtClean="0"/>
              <a:t>check box </a:t>
            </a:r>
            <a:r>
              <a:rPr lang="en-US" dirty="0" smtClean="0"/>
              <a:t>next to your Windows node and then click the </a:t>
            </a:r>
            <a:r>
              <a:rPr lang="en-US" b="1" dirty="0" smtClean="0"/>
              <a:t>Connectivity</a:t>
            </a:r>
            <a:r>
              <a:rPr lang="en-US" dirty="0" smtClean="0"/>
              <a:t> button.</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4" name="Picture 3"/>
          <p:cNvPicPr>
            <a:picLocks noChangeAspect="1"/>
          </p:cNvPicPr>
          <p:nvPr/>
        </p:nvPicPr>
        <p:blipFill>
          <a:blip r:embed="rId2"/>
          <a:stretch>
            <a:fillRect/>
          </a:stretch>
        </p:blipFill>
        <p:spPr>
          <a:xfrm>
            <a:off x="1764312" y="3450251"/>
            <a:ext cx="12727377" cy="3903859"/>
          </a:xfrm>
          <a:prstGeom prst="rect">
            <a:avLst/>
          </a:prstGeom>
          <a:ln>
            <a:solidFill>
              <a:schemeClr val="accent1"/>
            </a:solidFill>
          </a:ln>
        </p:spPr>
      </p:pic>
    </p:spTree>
    <p:extLst>
      <p:ext uri="{BB962C8B-B14F-4D97-AF65-F5344CB8AC3E}">
        <p14:creationId xmlns:p14="http://schemas.microsoft.com/office/powerpoint/2010/main" val="1879045997"/>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Testing Connectivity to your Node</a:t>
            </a:r>
            <a:endParaRPr lang="en-US" dirty="0"/>
          </a:p>
        </p:txBody>
      </p:sp>
      <p:sp>
        <p:nvSpPr>
          <p:cNvPr id="3" name="Text Placeholder 2"/>
          <p:cNvSpPr>
            <a:spLocks noGrp="1"/>
          </p:cNvSpPr>
          <p:nvPr>
            <p:ph type="body" sz="quarter" idx="12"/>
          </p:nvPr>
        </p:nvSpPr>
        <p:spPr>
          <a:xfrm>
            <a:off x="268568" y="1710724"/>
            <a:ext cx="15850723" cy="5345953"/>
          </a:xfrm>
        </p:spPr>
        <p:txBody>
          <a:bodyPr/>
          <a:lstStyle/>
          <a:p>
            <a:r>
              <a:rPr lang="en-US" dirty="0" smtClean="0"/>
              <a:t>The Status column of your node should now indicate </a:t>
            </a:r>
            <a:r>
              <a:rPr lang="en-US" b="1" dirty="0" smtClean="0"/>
              <a:t>Connection established</a:t>
            </a:r>
            <a:r>
              <a:rPr lang="en-US" dirty="0" smtClean="0"/>
              <a:t>. </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4" name="Picture 3"/>
          <p:cNvPicPr>
            <a:picLocks noChangeAspect="1"/>
          </p:cNvPicPr>
          <p:nvPr/>
        </p:nvPicPr>
        <p:blipFill>
          <a:blip r:embed="rId3"/>
          <a:stretch>
            <a:fillRect/>
          </a:stretch>
        </p:blipFill>
        <p:spPr>
          <a:xfrm>
            <a:off x="1115847" y="3249038"/>
            <a:ext cx="13299539" cy="3807639"/>
          </a:xfrm>
          <a:prstGeom prst="rect">
            <a:avLst/>
          </a:prstGeom>
          <a:ln>
            <a:solidFill>
              <a:schemeClr val="accent1"/>
            </a:solidFill>
          </a:ln>
        </p:spPr>
      </p:pic>
      <p:cxnSp>
        <p:nvCxnSpPr>
          <p:cNvPr id="7" name="Straight Arrow Connector 6"/>
          <p:cNvCxnSpPr/>
          <p:nvPr/>
        </p:nvCxnSpPr>
        <p:spPr>
          <a:xfrm>
            <a:off x="11498094" y="2393004"/>
            <a:ext cx="2156886" cy="3034145"/>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7663089"/>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Group Lab: Running a Scan</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Run a Compliance scan.</a:t>
            </a:r>
          </a:p>
          <a:p>
            <a:pPr marL="342900" indent="-342900">
              <a:buFont typeface="Wingdings" panose="05000000000000000000" pitchFamily="2" charset="2"/>
              <a:buChar char="q"/>
            </a:pPr>
            <a:r>
              <a:rPr lang="en-US" dirty="0" smtClean="0"/>
              <a:t>View the output of a scan.</a:t>
            </a:r>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705408189"/>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a:pPr>
            <a:r>
              <a:rPr lang="en-US" dirty="0"/>
              <a:t>Click the </a:t>
            </a:r>
            <a:r>
              <a:rPr lang="en-US" b="1" dirty="0"/>
              <a:t>check box </a:t>
            </a:r>
            <a:r>
              <a:rPr lang="en-US" dirty="0"/>
              <a:t>next to your node and then click the </a:t>
            </a:r>
            <a:r>
              <a:rPr lang="en-US" b="1" dirty="0" smtClean="0"/>
              <a:t>Scan </a:t>
            </a:r>
            <a:r>
              <a:rPr lang="en-US" dirty="0" smtClean="0"/>
              <a:t>button</a:t>
            </a:r>
            <a:r>
              <a:rPr lang="en-US" dirty="0"/>
              <a:t>.</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5548341" y="2061553"/>
            <a:ext cx="10493691" cy="3171928"/>
          </a:xfrm>
          <a:prstGeom prst="rect">
            <a:avLst/>
          </a:prstGeom>
          <a:ln>
            <a:solidFill>
              <a:schemeClr val="accent1"/>
            </a:solidFill>
          </a:ln>
        </p:spPr>
      </p:pic>
    </p:spTree>
    <p:extLst>
      <p:ext uri="{BB962C8B-B14F-4D97-AF65-F5344CB8AC3E}">
        <p14:creationId xmlns:p14="http://schemas.microsoft.com/office/powerpoint/2010/main" val="3108151486"/>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9314065" y="304800"/>
            <a:ext cx="5345299" cy="7885889"/>
          </a:xfrm>
          <a:prstGeom prst="rect">
            <a:avLst/>
          </a:prstGeom>
          <a:ln>
            <a:solidFill>
              <a:schemeClr val="accent1"/>
            </a:solidFill>
          </a:ln>
        </p:spPr>
      </p:pic>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startAt="2"/>
            </a:pPr>
            <a:r>
              <a:rPr lang="en-US" dirty="0" smtClean="0"/>
              <a:t>From the resulting page, check the </a:t>
            </a:r>
            <a:r>
              <a:rPr lang="en-US" b="1" dirty="0" smtClean="0"/>
              <a:t>base/windows</a:t>
            </a:r>
            <a:r>
              <a:rPr lang="en-US" dirty="0" smtClean="0"/>
              <a:t> profile and uncheck any other check boxes.</a:t>
            </a:r>
          </a:p>
          <a:p>
            <a:pPr marL="514350" indent="-514350">
              <a:buFont typeface="+mj-lt"/>
              <a:buAutoNum type="arabicPeriod" startAt="2"/>
            </a:pPr>
            <a:endParaRPr lang="en-US" dirty="0"/>
          </a:p>
          <a:p>
            <a:pPr marL="514350" indent="-514350">
              <a:buFont typeface="+mj-lt"/>
              <a:buAutoNum type="arabicPeriod" startAt="2"/>
            </a:pPr>
            <a:r>
              <a:rPr lang="en-US" dirty="0" smtClean="0"/>
              <a:t>Click the </a:t>
            </a:r>
            <a:r>
              <a:rPr lang="en-US" b="1" dirty="0" smtClean="0"/>
              <a:t>Scan now </a:t>
            </a:r>
            <a:r>
              <a:rPr lang="en-US" dirty="0" smtClean="0"/>
              <a:t>button.</a:t>
            </a:r>
            <a:endParaRPr lang="en-US" dirty="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cxnSp>
        <p:nvCxnSpPr>
          <p:cNvPr id="7" name="Straight Arrow Connector 6"/>
          <p:cNvCxnSpPr/>
          <p:nvPr/>
        </p:nvCxnSpPr>
        <p:spPr>
          <a:xfrm>
            <a:off x="5584485" y="3730253"/>
            <a:ext cx="3865765" cy="1600504"/>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4018668"/>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4838700" cy="828675"/>
          </a:xfrm>
        </p:spPr>
        <p:txBody>
          <a:bodyPr>
            <a:normAutofit/>
          </a:bodyPr>
          <a:lstStyle/>
          <a:p>
            <a:r>
              <a:rPr lang="en-US" dirty="0" smtClean="0"/>
              <a:t>Scan Results</a:t>
            </a:r>
            <a:endParaRPr lang="en-US" dirty="0"/>
          </a:p>
        </p:txBody>
      </p:sp>
      <p:sp>
        <p:nvSpPr>
          <p:cNvPr id="3" name="Text Placeholder 2"/>
          <p:cNvSpPr>
            <a:spLocks noGrp="1"/>
          </p:cNvSpPr>
          <p:nvPr>
            <p:ph type="body" sz="quarter" idx="12"/>
          </p:nvPr>
        </p:nvSpPr>
        <p:spPr>
          <a:xfrm>
            <a:off x="342900" y="1548247"/>
            <a:ext cx="5105400" cy="4439901"/>
          </a:xfrm>
        </p:spPr>
        <p:txBody>
          <a:bodyPr/>
          <a:lstStyle/>
          <a:p>
            <a:r>
              <a:rPr lang="en-US" dirty="0" smtClean="0"/>
              <a:t>A Compliance Report should now display and your scan results should be similar to that shown here.</a:t>
            </a:r>
          </a:p>
          <a:p>
            <a:endParaRPr lang="en-US" dirty="0"/>
          </a:p>
          <a:p>
            <a:r>
              <a:rPr lang="en-US" dirty="0" smtClean="0"/>
              <a:t>Notice how in the upper Summary section in this example, 11 tests were compliant and 14 tests show critical issues with ssh.</a:t>
            </a:r>
          </a:p>
          <a:p>
            <a:endParaRPr lang="en-US" dirty="0"/>
          </a:p>
        </p:txBody>
      </p:sp>
      <p:pic>
        <p:nvPicPr>
          <p:cNvPr id="5" name="Picture 4"/>
          <p:cNvPicPr>
            <a:picLocks noChangeAspect="1"/>
          </p:cNvPicPr>
          <p:nvPr/>
        </p:nvPicPr>
        <p:blipFill>
          <a:blip r:embed="rId3"/>
          <a:stretch>
            <a:fillRect/>
          </a:stretch>
        </p:blipFill>
        <p:spPr>
          <a:xfrm>
            <a:off x="6422344" y="171337"/>
            <a:ext cx="9400042" cy="4231598"/>
          </a:xfrm>
          <a:prstGeom prst="rect">
            <a:avLst/>
          </a:prstGeom>
          <a:ln>
            <a:solidFill>
              <a:schemeClr val="accent1"/>
            </a:solidFill>
          </a:ln>
        </p:spPr>
      </p:pic>
      <p:cxnSp>
        <p:nvCxnSpPr>
          <p:cNvPr id="7" name="Straight Arrow Connector 6"/>
          <p:cNvCxnSpPr/>
          <p:nvPr/>
        </p:nvCxnSpPr>
        <p:spPr>
          <a:xfrm flipV="1">
            <a:off x="4883727" y="2955471"/>
            <a:ext cx="6105402" cy="2551712"/>
          </a:xfrm>
          <a:prstGeom prst="straightConnector1">
            <a:avLst/>
          </a:prstGeom>
          <a:ln w="12700">
            <a:solidFill>
              <a:srgbClr val="FFC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4900576"/>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771" t="42763" r="16320" b="37075"/>
          <a:stretch/>
        </p:blipFill>
        <p:spPr>
          <a:xfrm>
            <a:off x="5778318" y="5424894"/>
            <a:ext cx="10053865" cy="2687139"/>
          </a:xfrm>
          <a:prstGeom prst="rect">
            <a:avLst/>
          </a:prstGeom>
          <a:ln>
            <a:solidFill>
              <a:schemeClr val="accent1"/>
            </a:solidFill>
          </a:ln>
        </p:spPr>
      </p:pic>
      <p:sp>
        <p:nvSpPr>
          <p:cNvPr id="2" name="Title 1"/>
          <p:cNvSpPr>
            <a:spLocks noGrp="1"/>
          </p:cNvSpPr>
          <p:nvPr>
            <p:ph type="title"/>
          </p:nvPr>
        </p:nvSpPr>
        <p:spPr>
          <a:xfrm>
            <a:off x="457200" y="304800"/>
            <a:ext cx="4838700" cy="828675"/>
          </a:xfrm>
        </p:spPr>
        <p:txBody>
          <a:bodyPr>
            <a:normAutofit/>
          </a:bodyPr>
          <a:lstStyle/>
          <a:p>
            <a:r>
              <a:rPr lang="en-US" dirty="0" smtClean="0"/>
              <a:t>Scan Results</a:t>
            </a:r>
            <a:endParaRPr lang="en-US" dirty="0"/>
          </a:p>
        </p:txBody>
      </p:sp>
      <p:sp>
        <p:nvSpPr>
          <p:cNvPr id="3" name="Text Placeholder 2"/>
          <p:cNvSpPr>
            <a:spLocks noGrp="1"/>
          </p:cNvSpPr>
          <p:nvPr>
            <p:ph type="body" sz="quarter" idx="12"/>
          </p:nvPr>
        </p:nvSpPr>
        <p:spPr>
          <a:xfrm>
            <a:off x="342900" y="1652155"/>
            <a:ext cx="4707082" cy="6224748"/>
          </a:xfrm>
        </p:spPr>
        <p:txBody>
          <a:bodyPr/>
          <a:lstStyle/>
          <a:p>
            <a:r>
              <a:rPr lang="en-US" dirty="0" smtClean="0"/>
              <a:t>The bottom half of the Compliance Report shown here has a table of details of the scan, similar to what you saw in the Linux example.</a:t>
            </a:r>
          </a:p>
          <a:p>
            <a:endParaRPr lang="en-US" dirty="0"/>
          </a:p>
          <a:p>
            <a:r>
              <a:rPr lang="en-US" dirty="0" smtClean="0"/>
              <a:t>Notice how one of the critical issues regards Strong Windows NTMLv2 Authentication Enabled</a:t>
            </a:r>
            <a:endParaRPr lang="en-US" dirty="0"/>
          </a:p>
        </p:txBody>
      </p:sp>
      <p:pic>
        <p:nvPicPr>
          <p:cNvPr id="6" name="Picture 5"/>
          <p:cNvPicPr>
            <a:picLocks noChangeAspect="1"/>
          </p:cNvPicPr>
          <p:nvPr/>
        </p:nvPicPr>
        <p:blipFill>
          <a:blip r:embed="rId4"/>
          <a:stretch>
            <a:fillRect/>
          </a:stretch>
        </p:blipFill>
        <p:spPr>
          <a:xfrm>
            <a:off x="5787571" y="800780"/>
            <a:ext cx="10038120" cy="4440692"/>
          </a:xfrm>
          <a:prstGeom prst="rect">
            <a:avLst/>
          </a:prstGeom>
          <a:ln>
            <a:solidFill>
              <a:srgbClr val="FFC000"/>
            </a:solidFill>
          </a:ln>
        </p:spPr>
      </p:pic>
      <p:cxnSp>
        <p:nvCxnSpPr>
          <p:cNvPr id="7" name="Straight Arrow Connector 6"/>
          <p:cNvCxnSpPr/>
          <p:nvPr/>
        </p:nvCxnSpPr>
        <p:spPr>
          <a:xfrm>
            <a:off x="4495800" y="2400300"/>
            <a:ext cx="2419350" cy="45720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4648200" y="6508297"/>
            <a:ext cx="2523309" cy="489403"/>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80391815"/>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791" t="44761" r="19225" b="29805"/>
          <a:stretch/>
        </p:blipFill>
        <p:spPr>
          <a:xfrm>
            <a:off x="5304379" y="4599254"/>
            <a:ext cx="10815188" cy="2977203"/>
          </a:xfrm>
          <a:prstGeom prst="rect">
            <a:avLst/>
          </a:prstGeom>
          <a:ln>
            <a:solidFill>
              <a:schemeClr val="accent1"/>
            </a:solidFill>
          </a:ln>
        </p:spPr>
      </p:pic>
      <p:sp>
        <p:nvSpPr>
          <p:cNvPr id="2" name="Title 1"/>
          <p:cNvSpPr>
            <a:spLocks noGrp="1"/>
          </p:cNvSpPr>
          <p:nvPr>
            <p:ph type="title"/>
          </p:nvPr>
        </p:nvSpPr>
        <p:spPr>
          <a:xfrm>
            <a:off x="457199" y="304800"/>
            <a:ext cx="6089073" cy="911752"/>
          </a:xfrm>
        </p:spPr>
        <p:txBody>
          <a:bodyPr>
            <a:normAutofit/>
          </a:bodyPr>
          <a:lstStyle/>
          <a:p>
            <a:r>
              <a:rPr lang="en-US" dirty="0" smtClean="0"/>
              <a:t>GL: Profile</a:t>
            </a:r>
            <a:endParaRPr lang="en-US" dirty="0"/>
          </a:p>
        </p:txBody>
      </p:sp>
      <p:sp>
        <p:nvSpPr>
          <p:cNvPr id="3" name="Text Placeholder 2"/>
          <p:cNvSpPr>
            <a:spLocks noGrp="1"/>
          </p:cNvSpPr>
          <p:nvPr>
            <p:ph type="body" sz="quarter" idx="12"/>
          </p:nvPr>
        </p:nvSpPr>
        <p:spPr>
          <a:xfrm>
            <a:off x="342900" y="1428751"/>
            <a:ext cx="4707082" cy="6156614"/>
          </a:xfrm>
        </p:spPr>
        <p:txBody>
          <a:bodyPr/>
          <a:lstStyle/>
          <a:p>
            <a:r>
              <a:rPr lang="en-US" dirty="0" smtClean="0"/>
              <a:t>To view the </a:t>
            </a:r>
            <a:r>
              <a:rPr lang="en-US" dirty="0" err="1" smtClean="0"/>
              <a:t>InSpec</a:t>
            </a:r>
            <a:r>
              <a:rPr lang="en-US" dirty="0" smtClean="0"/>
              <a:t> code that comprises this profile, do the following:</a:t>
            </a:r>
          </a:p>
          <a:p>
            <a:pPr marL="514350" indent="-514350">
              <a:buFont typeface="+mj-lt"/>
              <a:buAutoNum type="arabicPeriod"/>
            </a:pPr>
            <a:r>
              <a:rPr lang="en-US" dirty="0" smtClean="0"/>
              <a:t>Click the </a:t>
            </a:r>
            <a:r>
              <a:rPr lang="en-US" b="1" dirty="0" smtClean="0"/>
              <a:t>Compliance</a:t>
            </a:r>
            <a:r>
              <a:rPr lang="en-US" dirty="0" smtClean="0"/>
              <a:t> button.</a:t>
            </a:r>
          </a:p>
          <a:p>
            <a:pPr marL="514350" indent="-514350">
              <a:buFont typeface="+mj-lt"/>
              <a:buAutoNum type="arabicPeriod"/>
            </a:pPr>
            <a:r>
              <a:rPr lang="en-US" dirty="0" smtClean="0"/>
              <a:t>Click the relevant profile category (</a:t>
            </a:r>
            <a:r>
              <a:rPr lang="en-US" b="1" dirty="0" smtClean="0"/>
              <a:t>Windows Base ...</a:t>
            </a:r>
            <a:r>
              <a:rPr lang="en-US" dirty="0" smtClean="0"/>
              <a:t>).</a:t>
            </a:r>
          </a:p>
          <a:p>
            <a:pPr marL="514350" indent="-514350">
              <a:buFont typeface="+mj-lt"/>
              <a:buAutoNum type="arabicPeriod"/>
            </a:pPr>
            <a:r>
              <a:rPr lang="en-US" dirty="0" smtClean="0"/>
              <a:t>Scroll down and click the </a:t>
            </a:r>
            <a:r>
              <a:rPr lang="en-US" b="1" dirty="0" smtClean="0"/>
              <a:t>Strong Windows NTLMv2...</a:t>
            </a:r>
            <a:r>
              <a:rPr lang="en-US" dirty="0" smtClean="0"/>
              <a:t> profile.</a:t>
            </a:r>
            <a:endParaRPr lang="en-US" dirty="0"/>
          </a:p>
        </p:txBody>
      </p:sp>
      <p:pic>
        <p:nvPicPr>
          <p:cNvPr id="4" name="Picture 3"/>
          <p:cNvPicPr>
            <a:picLocks noChangeAspect="1"/>
          </p:cNvPicPr>
          <p:nvPr/>
        </p:nvPicPr>
        <p:blipFill>
          <a:blip r:embed="rId4"/>
          <a:stretch>
            <a:fillRect/>
          </a:stretch>
        </p:blipFill>
        <p:spPr>
          <a:xfrm>
            <a:off x="6754749" y="362335"/>
            <a:ext cx="5019675" cy="3000375"/>
          </a:xfrm>
          <a:prstGeom prst="rect">
            <a:avLst/>
          </a:prstGeom>
          <a:ln>
            <a:solidFill>
              <a:schemeClr val="accent1"/>
            </a:solidFill>
          </a:ln>
        </p:spPr>
      </p:pic>
      <p:cxnSp>
        <p:nvCxnSpPr>
          <p:cNvPr id="9" name="Straight Arrow Connector 8"/>
          <p:cNvCxnSpPr/>
          <p:nvPr/>
        </p:nvCxnSpPr>
        <p:spPr>
          <a:xfrm flipV="1">
            <a:off x="4967142" y="2916594"/>
            <a:ext cx="2367513" cy="1064388"/>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pic>
        <p:nvPicPr>
          <p:cNvPr id="10" name="Picture 9"/>
          <p:cNvPicPr>
            <a:picLocks noChangeAspect="1"/>
          </p:cNvPicPr>
          <p:nvPr/>
        </p:nvPicPr>
        <p:blipFill>
          <a:blip r:embed="rId5"/>
          <a:stretch>
            <a:fillRect/>
          </a:stretch>
        </p:blipFill>
        <p:spPr>
          <a:xfrm>
            <a:off x="9197974" y="1633026"/>
            <a:ext cx="4962525" cy="2647950"/>
          </a:xfrm>
          <a:prstGeom prst="rect">
            <a:avLst/>
          </a:prstGeom>
          <a:ln>
            <a:solidFill>
              <a:schemeClr val="accent1"/>
            </a:solidFill>
          </a:ln>
        </p:spPr>
      </p:pic>
      <p:cxnSp>
        <p:nvCxnSpPr>
          <p:cNvPr id="15" name="Straight Arrow Connector 14"/>
          <p:cNvCxnSpPr/>
          <p:nvPr/>
        </p:nvCxnSpPr>
        <p:spPr>
          <a:xfrm flipV="1">
            <a:off x="4552950" y="5225143"/>
            <a:ext cx="2201827" cy="1310099"/>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flipV="1">
            <a:off x="4205142" y="3934466"/>
            <a:ext cx="6862908" cy="102955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7483553"/>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5658" t="46590" r="9776" b="28037"/>
          <a:stretch/>
        </p:blipFill>
        <p:spPr>
          <a:xfrm>
            <a:off x="4362450" y="1146321"/>
            <a:ext cx="11757116" cy="3203610"/>
          </a:xfrm>
          <a:prstGeom prst="rect">
            <a:avLst/>
          </a:prstGeom>
          <a:ln>
            <a:solidFill>
              <a:schemeClr val="accent1"/>
            </a:solidFill>
          </a:ln>
        </p:spPr>
      </p:pic>
      <p:sp>
        <p:nvSpPr>
          <p:cNvPr id="2" name="Title 1"/>
          <p:cNvSpPr>
            <a:spLocks noGrp="1"/>
          </p:cNvSpPr>
          <p:nvPr>
            <p:ph type="title"/>
          </p:nvPr>
        </p:nvSpPr>
        <p:spPr>
          <a:xfrm>
            <a:off x="457199" y="304800"/>
            <a:ext cx="12409715" cy="911752"/>
          </a:xfrm>
        </p:spPr>
        <p:txBody>
          <a:bodyPr>
            <a:normAutofit/>
          </a:bodyPr>
          <a:lstStyle/>
          <a:p>
            <a:r>
              <a:rPr lang="en-US" dirty="0" smtClean="0"/>
              <a:t>Discussion: </a:t>
            </a:r>
            <a:r>
              <a:rPr lang="en-US" dirty="0" err="1" smtClean="0"/>
              <a:t>InSpec</a:t>
            </a:r>
            <a:r>
              <a:rPr lang="en-US" dirty="0" smtClean="0"/>
              <a:t> Profile Code</a:t>
            </a:r>
            <a:endParaRPr lang="en-US" dirty="0"/>
          </a:p>
        </p:txBody>
      </p:sp>
      <p:sp>
        <p:nvSpPr>
          <p:cNvPr id="3" name="Text Placeholder 2"/>
          <p:cNvSpPr>
            <a:spLocks noGrp="1"/>
          </p:cNvSpPr>
          <p:nvPr>
            <p:ph type="body" sz="quarter" idx="12"/>
          </p:nvPr>
        </p:nvSpPr>
        <p:spPr>
          <a:xfrm>
            <a:off x="342900" y="1314451"/>
            <a:ext cx="3712034" cy="6156614"/>
          </a:xfrm>
        </p:spPr>
        <p:txBody>
          <a:bodyPr/>
          <a:lstStyle/>
          <a:p>
            <a:r>
              <a:rPr lang="en-US" dirty="0" smtClean="0"/>
              <a:t>You can see in the bottom image where the Registry Key is not set.</a:t>
            </a:r>
          </a:p>
          <a:p>
            <a:endParaRPr lang="en-US" dirty="0"/>
          </a:p>
          <a:p>
            <a:r>
              <a:rPr lang="en-US" dirty="0" smtClean="0"/>
              <a:t>In a production environment you'd want to write a Chef recipe to remediate this issue.</a:t>
            </a:r>
            <a:endParaRPr lang="en-US" sz="2800" dirty="0" smtClean="0"/>
          </a:p>
          <a:p>
            <a:endParaRPr lang="en-US" sz="2800" dirty="0" smtClean="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56" t="32191" r="8" b="707"/>
          <a:stretch/>
        </p:blipFill>
        <p:spPr>
          <a:xfrm>
            <a:off x="5969726" y="3853543"/>
            <a:ext cx="9588137" cy="4193178"/>
          </a:xfrm>
          <a:prstGeom prst="rect">
            <a:avLst/>
          </a:prstGeom>
          <a:ln>
            <a:solidFill>
              <a:schemeClr val="accent1"/>
            </a:solidFill>
          </a:ln>
        </p:spPr>
      </p:pic>
    </p:spTree>
    <p:extLst>
      <p:ext uri="{BB962C8B-B14F-4D97-AF65-F5344CB8AC3E}">
        <p14:creationId xmlns:p14="http://schemas.microsoft.com/office/powerpoint/2010/main" val="4034011628"/>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a:xfrm>
            <a:off x="646176" y="1167981"/>
            <a:ext cx="14898624" cy="5345953"/>
          </a:xfrm>
        </p:spPr>
        <p:txBody>
          <a:bodyPr/>
          <a:lstStyle/>
          <a:p>
            <a:r>
              <a:rPr lang="en-US" dirty="0" smtClean="0"/>
              <a:t>After completing this module, you should be able to:</a:t>
            </a:r>
          </a:p>
          <a:p>
            <a:endParaRPr lang="en-US" dirty="0" smtClean="0"/>
          </a:p>
          <a:p>
            <a:pPr marL="457200" indent="-457200">
              <a:buFont typeface="Wingdings" charset="2"/>
              <a:buChar char="Ø"/>
            </a:pPr>
            <a:r>
              <a:rPr lang="en-US" dirty="0" smtClean="0"/>
              <a:t>Add a Windows node to test for compliance.</a:t>
            </a:r>
          </a:p>
          <a:p>
            <a:pPr marL="457200" indent="-457200">
              <a:buFont typeface="Wingdings" charset="2"/>
              <a:buChar char="Ø"/>
            </a:pPr>
            <a:r>
              <a:rPr lang="en-US" dirty="0" smtClean="0"/>
              <a:t>Run a Compliance scan.</a:t>
            </a:r>
          </a:p>
          <a:p>
            <a:pPr marL="457200" indent="-457200">
              <a:buFont typeface="Wingdings" charset="2"/>
              <a:buChar char="Ø"/>
            </a:pPr>
            <a:r>
              <a:rPr lang="en-US" dirty="0" smtClean="0"/>
              <a:t>Test for compliance with </a:t>
            </a:r>
            <a:r>
              <a:rPr lang="en-US" dirty="0" err="1" smtClean="0"/>
              <a:t>InSpec</a:t>
            </a:r>
            <a:r>
              <a:rPr lang="en-US" dirty="0" smtClean="0"/>
              <a:t> from the CLI.</a:t>
            </a:r>
          </a:p>
          <a:p>
            <a:pPr marL="457200" indent="-457200">
              <a:buFont typeface="Wingdings" charset="2"/>
              <a:buChar char="Ø"/>
            </a:pPr>
            <a:r>
              <a:rPr lang="en-US" dirty="0" smtClean="0"/>
              <a:t>Remediate </a:t>
            </a:r>
            <a:r>
              <a:rPr lang="en-US" dirty="0"/>
              <a:t>a compliance issue</a:t>
            </a:r>
            <a:r>
              <a:rPr lang="en-US" dirty="0" smtClean="0"/>
              <a:t>.</a:t>
            </a:r>
          </a:p>
          <a:p>
            <a:pPr marL="457200" indent="-457200">
              <a:buFont typeface="Wingdings" charset="2"/>
              <a:buChar char="Ø"/>
            </a:pPr>
            <a:r>
              <a:rPr lang="en-US" dirty="0" smtClean="0"/>
              <a:t>Use Test Kitchen to test your remediation.</a:t>
            </a:r>
          </a:p>
          <a:p>
            <a:pPr marL="457200" indent="-457200">
              <a:buFont typeface="Wingdings" charset="2"/>
              <a:buChar char="Ø"/>
            </a:pPr>
            <a:r>
              <a:rPr lang="en-US" dirty="0"/>
              <a:t>Rescan the node and ensure compliance</a:t>
            </a:r>
            <a:r>
              <a:rPr lang="en-US" dirty="0" smtClean="0"/>
              <a:t>.</a:t>
            </a:r>
          </a:p>
          <a:p>
            <a:endParaRPr lang="en-US" dirty="0" smtClean="0"/>
          </a:p>
          <a:p>
            <a:pPr marL="457200" indent="-457200">
              <a:buFont typeface="Wingdings" charset="2"/>
              <a:buChar char="Ø"/>
            </a:pPr>
            <a:endParaRPr lang="en-US" dirty="0" smtClean="0"/>
          </a:p>
        </p:txBody>
      </p:sp>
    </p:spTree>
    <p:extLst>
      <p:ext uri="{BB962C8B-B14F-4D97-AF65-F5344CB8AC3E}">
        <p14:creationId xmlns:p14="http://schemas.microsoft.com/office/powerpoint/2010/main" val="3816834146"/>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Remediate the Issue</a:t>
            </a:r>
            <a:endParaRPr lang="en-US" dirty="0"/>
          </a:p>
        </p:txBody>
      </p:sp>
      <p:sp>
        <p:nvSpPr>
          <p:cNvPr id="5" name="Subtitle 4"/>
          <p:cNvSpPr>
            <a:spLocks noGrp="1"/>
          </p:cNvSpPr>
          <p:nvPr>
            <p:ph type="subTitle" idx="1"/>
          </p:nvPr>
        </p:nvSpPr>
        <p:spPr>
          <a:xfrm>
            <a:off x="1671638" y="3271838"/>
            <a:ext cx="12319000" cy="4513625"/>
          </a:xfrm>
        </p:spPr>
        <p:txBody>
          <a:bodyPr/>
          <a:lstStyle/>
          <a:p>
            <a:r>
              <a:rPr lang="en-US" dirty="0" smtClean="0"/>
              <a:t>Now that we've identified the issue, let's write a recipe on the target node to remediate the issue.</a:t>
            </a:r>
          </a:p>
          <a:p>
            <a:endParaRPr lang="en-US" dirty="0"/>
          </a:p>
          <a:p>
            <a:r>
              <a:rPr lang="en-US" dirty="0" smtClean="0"/>
              <a:t>Then we'll run the compliance scan again to see if we successfully remediated the issue.</a:t>
            </a:r>
          </a:p>
          <a:p>
            <a:endParaRPr lang="en-US" dirty="0"/>
          </a:p>
          <a:p>
            <a:r>
              <a:rPr lang="en-US" b="1" dirty="0" smtClean="0"/>
              <a:t>Note: </a:t>
            </a:r>
            <a:r>
              <a:rPr lang="en-US" dirty="0" smtClean="0"/>
              <a:t>In this course we will write a recipe directly on the node that we're running scans on. Of course in a production environment you will likely write such recipes locally and upload them to Chef Server. Then the nodes would converge the recipes on their next chef-client run.</a:t>
            </a:r>
            <a:endParaRPr lang="en-US" b="1" dirty="0"/>
          </a:p>
        </p:txBody>
      </p:sp>
    </p:spTree>
    <p:extLst>
      <p:ext uri="{BB962C8B-B14F-4D97-AF65-F5344CB8AC3E}">
        <p14:creationId xmlns:p14="http://schemas.microsoft.com/office/powerpoint/2010/main" val="1205633232"/>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Write a remediation recipe on that node</a:t>
            </a:r>
          </a:p>
          <a:p>
            <a:pPr marL="342900" indent="-342900">
              <a:buFont typeface="Wingdings" charset="2"/>
              <a:buChar char="q"/>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q"/>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1361813735"/>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Remediating the Issue</a:t>
            </a:r>
            <a:endParaRPr lang="en-US" dirty="0"/>
          </a:p>
        </p:txBody>
      </p:sp>
      <p:sp>
        <p:nvSpPr>
          <p:cNvPr id="3" name="Text Placeholder 2"/>
          <p:cNvSpPr>
            <a:spLocks noGrp="1"/>
          </p:cNvSpPr>
          <p:nvPr>
            <p:ph type="body" sz="quarter" idx="12"/>
          </p:nvPr>
        </p:nvSpPr>
        <p:spPr>
          <a:xfrm>
            <a:off x="650040" y="1856198"/>
            <a:ext cx="13427910" cy="5345953"/>
          </a:xfrm>
        </p:spPr>
        <p:txBody>
          <a:bodyPr/>
          <a:lstStyle/>
          <a:p>
            <a:r>
              <a:rPr lang="en-US" dirty="0" smtClean="0"/>
              <a:t>Log in to your target node (not your compliance server node) using your RDP client.</a:t>
            </a:r>
          </a:p>
          <a:p>
            <a:endParaRPr lang="en-US" dirty="0"/>
          </a:p>
          <a:p>
            <a:r>
              <a:rPr lang="en-US" dirty="0" smtClean="0">
                <a:solidFill>
                  <a:srgbClr val="FF0000"/>
                </a:solidFill>
              </a:rPr>
              <a:t>IMPORTANT</a:t>
            </a:r>
            <a:r>
              <a:rPr lang="en-US" dirty="0" smtClean="0"/>
              <a:t>: Feb 2 2016 - This rest of this module is not ready for teaching yet. It will work properly only after an upcoming version of Compliance Server and </a:t>
            </a:r>
            <a:r>
              <a:rPr lang="en-US" dirty="0" err="1" smtClean="0"/>
              <a:t>ChefDK's</a:t>
            </a:r>
            <a:r>
              <a:rPr lang="en-US" dirty="0" smtClean="0"/>
              <a:t> </a:t>
            </a:r>
            <a:r>
              <a:rPr lang="en-US" dirty="0" err="1" smtClean="0"/>
              <a:t>inspec</a:t>
            </a:r>
            <a:r>
              <a:rPr lang="en-US" dirty="0" smtClean="0"/>
              <a:t> is ready. In the meantime, read </a:t>
            </a:r>
            <a:r>
              <a:rPr lang="en-US" dirty="0"/>
              <a:t>the </a:t>
            </a:r>
            <a:r>
              <a:rPr lang="en-US" dirty="0" smtClean="0"/>
              <a:t>README.md file's "Known Issues" section for a temp workaround.</a:t>
            </a:r>
          </a:p>
          <a:p>
            <a:endParaRPr lang="en-US" dirty="0"/>
          </a:p>
          <a:p>
            <a:endParaRPr lang="en-US" dirty="0"/>
          </a:p>
        </p:txBody>
      </p:sp>
    </p:spTree>
    <p:extLst>
      <p:ext uri="{BB962C8B-B14F-4D97-AF65-F5344CB8AC3E}">
        <p14:creationId xmlns:p14="http://schemas.microsoft.com/office/powerpoint/2010/main" val="61701395"/>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Remediating the Issue</a:t>
            </a:r>
            <a:endParaRPr lang="en-US" dirty="0"/>
          </a:p>
        </p:txBody>
      </p:sp>
      <p:sp>
        <p:nvSpPr>
          <p:cNvPr id="3" name="Text Placeholder 2"/>
          <p:cNvSpPr>
            <a:spLocks noGrp="1"/>
          </p:cNvSpPr>
          <p:nvPr>
            <p:ph type="body" sz="quarter" idx="12"/>
          </p:nvPr>
        </p:nvSpPr>
        <p:spPr>
          <a:xfrm>
            <a:off x="650040" y="1856198"/>
            <a:ext cx="5960310" cy="5459001"/>
          </a:xfrm>
        </p:spPr>
        <p:txBody>
          <a:bodyPr/>
          <a:lstStyle/>
          <a:p>
            <a:r>
              <a:rPr lang="en-US" dirty="0" smtClean="0"/>
              <a:t>Log in to your target node (not your compliance server node) using your RPD client.</a:t>
            </a:r>
          </a:p>
          <a:p>
            <a:endParaRPr lang="en-US" dirty="0" smtClean="0"/>
          </a:p>
          <a:p>
            <a:r>
              <a:rPr lang="en-US" dirty="0" smtClean="0"/>
              <a:t>You can use only the IP address instead of the FQDN that this image shows.</a:t>
            </a:r>
          </a:p>
          <a:p>
            <a:endParaRPr lang="en-US" dirty="0"/>
          </a:p>
          <a:p>
            <a:endParaRPr lang="en-US" dirty="0" smtClean="0"/>
          </a:p>
          <a:p>
            <a:endParaRPr lang="en-US" dirty="0" smtClean="0"/>
          </a:p>
          <a:p>
            <a:endParaRPr lang="en-US" dirty="0" smtClean="0"/>
          </a:p>
          <a:p>
            <a:endParaRPr lang="en-US" dirty="0"/>
          </a:p>
          <a:p>
            <a:endParaRPr lang="en-US" dirty="0"/>
          </a:p>
        </p:txBody>
      </p:sp>
      <p:pic>
        <p:nvPicPr>
          <p:cNvPr id="4" name="Picture 3"/>
          <p:cNvPicPr>
            <a:picLocks noChangeAspect="1"/>
          </p:cNvPicPr>
          <p:nvPr/>
        </p:nvPicPr>
        <p:blipFill>
          <a:blip r:embed="rId2"/>
          <a:stretch>
            <a:fillRect/>
          </a:stretch>
        </p:blipFill>
        <p:spPr>
          <a:xfrm>
            <a:off x="7570787" y="1856199"/>
            <a:ext cx="8164928" cy="5186362"/>
          </a:xfrm>
          <a:prstGeom prst="rect">
            <a:avLst/>
          </a:prstGeom>
        </p:spPr>
      </p:pic>
    </p:spTree>
    <p:extLst>
      <p:ext uri="{BB962C8B-B14F-4D97-AF65-F5344CB8AC3E}">
        <p14:creationId xmlns:p14="http://schemas.microsoft.com/office/powerpoint/2010/main" val="237930553"/>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Remediating the Issue</a:t>
            </a:r>
            <a:endParaRPr lang="en-US" dirty="0"/>
          </a:p>
        </p:txBody>
      </p:sp>
      <p:sp>
        <p:nvSpPr>
          <p:cNvPr id="3" name="Text Placeholder 2"/>
          <p:cNvSpPr>
            <a:spLocks noGrp="1"/>
          </p:cNvSpPr>
          <p:nvPr>
            <p:ph type="body" sz="quarter" idx="12"/>
          </p:nvPr>
        </p:nvSpPr>
        <p:spPr>
          <a:xfrm>
            <a:off x="650040" y="1856198"/>
            <a:ext cx="5960310" cy="5459001"/>
          </a:xfrm>
        </p:spPr>
        <p:txBody>
          <a:bodyPr/>
          <a:lstStyle/>
          <a:p>
            <a:r>
              <a:rPr lang="en-US" dirty="0" smtClean="0"/>
              <a:t>If you get a warning like this, click </a:t>
            </a:r>
            <a:r>
              <a:rPr lang="en-US" b="1" dirty="0" smtClean="0"/>
              <a:t>Yes</a:t>
            </a:r>
            <a:r>
              <a:rPr lang="en-US" dirty="0"/>
              <a:t>.</a:t>
            </a:r>
            <a:endParaRPr lang="en-US" dirty="0" smtClean="0"/>
          </a:p>
          <a:p>
            <a:endParaRPr lang="en-US" dirty="0"/>
          </a:p>
          <a:p>
            <a:endParaRPr lang="en-US" dirty="0" smtClean="0"/>
          </a:p>
          <a:p>
            <a:endParaRPr lang="en-US" dirty="0" smtClean="0"/>
          </a:p>
          <a:p>
            <a:endParaRPr lang="en-US" dirty="0" smtClean="0"/>
          </a:p>
          <a:p>
            <a:endParaRPr lang="en-US" dirty="0"/>
          </a:p>
          <a:p>
            <a:endParaRPr lang="en-US" dirty="0"/>
          </a:p>
        </p:txBody>
      </p:sp>
      <p:pic>
        <p:nvPicPr>
          <p:cNvPr id="5" name="Picture 4"/>
          <p:cNvPicPr>
            <a:picLocks noChangeAspect="1"/>
          </p:cNvPicPr>
          <p:nvPr/>
        </p:nvPicPr>
        <p:blipFill>
          <a:blip r:embed="rId2"/>
          <a:stretch>
            <a:fillRect/>
          </a:stretch>
        </p:blipFill>
        <p:spPr>
          <a:xfrm>
            <a:off x="8521200" y="1381124"/>
            <a:ext cx="6140950" cy="6334126"/>
          </a:xfrm>
          <a:prstGeom prst="rect">
            <a:avLst/>
          </a:prstGeom>
        </p:spPr>
      </p:pic>
    </p:spTree>
    <p:extLst>
      <p:ext uri="{BB962C8B-B14F-4D97-AF65-F5344CB8AC3E}">
        <p14:creationId xmlns:p14="http://schemas.microsoft.com/office/powerpoint/2010/main" val="3863204306"/>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Remediating the Issue</a:t>
            </a:r>
            <a:endParaRPr lang="en-US" dirty="0"/>
          </a:p>
        </p:txBody>
      </p:sp>
      <p:sp>
        <p:nvSpPr>
          <p:cNvPr id="3" name="Text Placeholder 2"/>
          <p:cNvSpPr>
            <a:spLocks noGrp="1"/>
          </p:cNvSpPr>
          <p:nvPr>
            <p:ph type="body" sz="quarter" idx="12"/>
          </p:nvPr>
        </p:nvSpPr>
        <p:spPr>
          <a:xfrm>
            <a:off x="650040" y="1856198"/>
            <a:ext cx="5960310" cy="5459001"/>
          </a:xfrm>
        </p:spPr>
        <p:txBody>
          <a:bodyPr/>
          <a:lstStyle/>
          <a:p>
            <a:r>
              <a:rPr lang="en-US" dirty="0" smtClean="0"/>
              <a:t>Double-click </a:t>
            </a:r>
            <a:r>
              <a:rPr lang="en-US" dirty="0"/>
              <a:t>the </a:t>
            </a:r>
            <a:r>
              <a:rPr lang="en-US" dirty="0" err="1" smtClean="0"/>
              <a:t>ConEmu</a:t>
            </a:r>
            <a:r>
              <a:rPr lang="en-US" dirty="0" smtClean="0"/>
              <a:t>(x64) icon on the Windows desktop to start that terminal.</a:t>
            </a:r>
          </a:p>
          <a:p>
            <a:endParaRPr lang="en-US" dirty="0"/>
          </a:p>
          <a:p>
            <a:endParaRPr lang="en-US" dirty="0" smtClean="0"/>
          </a:p>
          <a:p>
            <a:endParaRPr lang="en-US" dirty="0"/>
          </a:p>
          <a:p>
            <a:r>
              <a:rPr lang="en-US" dirty="0" smtClean="0"/>
              <a:t>At this point the </a:t>
            </a:r>
            <a:r>
              <a:rPr lang="en-US" dirty="0" err="1" smtClean="0"/>
              <a:t>ConEmu</a:t>
            </a:r>
            <a:r>
              <a:rPr lang="en-US" dirty="0" smtClean="0"/>
              <a:t> terminal should display.</a:t>
            </a:r>
          </a:p>
          <a:p>
            <a:endParaRPr lang="en-US" dirty="0"/>
          </a:p>
          <a:p>
            <a:endParaRPr lang="en-US" dirty="0" smtClean="0"/>
          </a:p>
          <a:p>
            <a:endParaRPr lang="en-US" dirty="0" smtClean="0"/>
          </a:p>
          <a:p>
            <a:endParaRPr lang="en-US" dirty="0"/>
          </a:p>
          <a:p>
            <a:endParaRPr lang="en-US" dirty="0" smtClean="0"/>
          </a:p>
          <a:p>
            <a:endParaRPr lang="en-US" dirty="0" smtClean="0"/>
          </a:p>
          <a:p>
            <a:endParaRPr lang="en-US" dirty="0" smtClean="0"/>
          </a:p>
          <a:p>
            <a:endParaRPr lang="en-US" dirty="0"/>
          </a:p>
          <a:p>
            <a:endParaRPr lang="en-US" dirty="0"/>
          </a:p>
        </p:txBody>
      </p:sp>
      <p:pic>
        <p:nvPicPr>
          <p:cNvPr id="6" name="Picture 5"/>
          <p:cNvPicPr>
            <a:picLocks noChangeAspect="1"/>
          </p:cNvPicPr>
          <p:nvPr/>
        </p:nvPicPr>
        <p:blipFill>
          <a:blip r:embed="rId2"/>
          <a:stretch>
            <a:fillRect/>
          </a:stretch>
        </p:blipFill>
        <p:spPr>
          <a:xfrm>
            <a:off x="12891337" y="1485900"/>
            <a:ext cx="1266825" cy="1562100"/>
          </a:xfrm>
          <a:prstGeom prst="rect">
            <a:avLst/>
          </a:prstGeom>
        </p:spPr>
      </p:pic>
      <p:cxnSp>
        <p:nvCxnSpPr>
          <p:cNvPr id="7" name="Straight Arrow Connector 6"/>
          <p:cNvCxnSpPr/>
          <p:nvPr/>
        </p:nvCxnSpPr>
        <p:spPr>
          <a:xfrm>
            <a:off x="6610350" y="2114550"/>
            <a:ext cx="6000750" cy="15240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p:nvPicPr>
        <p:blipFill>
          <a:blip r:embed="rId3"/>
          <a:stretch>
            <a:fillRect/>
          </a:stretch>
        </p:blipFill>
        <p:spPr>
          <a:xfrm>
            <a:off x="7238999" y="3721888"/>
            <a:ext cx="7966075" cy="4131474"/>
          </a:xfrm>
          <a:prstGeom prst="rect">
            <a:avLst/>
          </a:prstGeom>
        </p:spPr>
      </p:pic>
    </p:spTree>
    <p:extLst>
      <p:ext uri="{BB962C8B-B14F-4D97-AF65-F5344CB8AC3E}">
        <p14:creationId xmlns:p14="http://schemas.microsoft.com/office/powerpoint/2010/main" val="1808460433"/>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121104" y="1337149"/>
            <a:ext cx="14422528" cy="1183982"/>
          </a:xfrm>
        </p:spPr>
        <p:txBody>
          <a:bodyPr/>
          <a:lstStyle/>
          <a:p>
            <a:r>
              <a:rPr lang="en-US" dirty="0" smtClean="0"/>
              <a:t>$ </a:t>
            </a:r>
            <a:r>
              <a:rPr lang="en-US" dirty="0" err="1" smtClean="0"/>
              <a:t>mkdir</a:t>
            </a:r>
            <a:r>
              <a:rPr lang="en-US" dirty="0" smtClean="0"/>
              <a:t> cookbooks</a:t>
            </a:r>
          </a:p>
          <a:p>
            <a:r>
              <a:rPr lang="en-US" dirty="0" smtClean="0"/>
              <a:t>$ cd cookbooks</a:t>
            </a:r>
            <a:endParaRPr lang="en-US" dirty="0"/>
          </a:p>
        </p:txBody>
      </p:sp>
      <p:sp>
        <p:nvSpPr>
          <p:cNvPr id="2" name="Title 1"/>
          <p:cNvSpPr>
            <a:spLocks noGrp="1"/>
          </p:cNvSpPr>
          <p:nvPr>
            <p:ph type="title"/>
          </p:nvPr>
        </p:nvSpPr>
        <p:spPr/>
        <p:txBody>
          <a:bodyPr>
            <a:normAutofit/>
          </a:bodyPr>
          <a:lstStyle/>
          <a:p>
            <a:r>
              <a:rPr lang="en-US" sz="4800" dirty="0" smtClean="0"/>
              <a:t>GL: Create and Change to a 'cookbooks' Directory</a:t>
            </a:r>
            <a:endParaRPr lang="en-US" sz="4800" dirty="0"/>
          </a:p>
        </p:txBody>
      </p:sp>
      <p:sp>
        <p:nvSpPr>
          <p:cNvPr id="7" name="Subtitle 2"/>
          <p:cNvSpPr txBox="1">
            <a:spLocks/>
          </p:cNvSpPr>
          <p:nvPr/>
        </p:nvSpPr>
        <p:spPr>
          <a:xfrm>
            <a:off x="1121104" y="3271838"/>
            <a:ext cx="12869534" cy="4317682"/>
          </a:xfrm>
          <a:prstGeom prst="rect">
            <a:avLst/>
          </a:prstGeom>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t>From the home directory, create a `</a:t>
            </a:r>
            <a:r>
              <a:rPr lang="en-US" b="1" dirty="0" smtClean="0"/>
              <a:t>cookbooks</a:t>
            </a:r>
            <a:r>
              <a:rPr lang="en-US" dirty="0" smtClean="0"/>
              <a:t>` directory and navigate into it.</a:t>
            </a:r>
          </a:p>
        </p:txBody>
      </p:sp>
    </p:spTree>
    <p:extLst>
      <p:ext uri="{BB962C8B-B14F-4D97-AF65-F5344CB8AC3E}">
        <p14:creationId xmlns:p14="http://schemas.microsoft.com/office/powerpoint/2010/main" val="1078534713"/>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Compiling Cookbooks...</a:t>
            </a:r>
          </a:p>
          <a:p>
            <a:r>
              <a:rPr lang="en-US" sz="2000" dirty="0"/>
              <a:t>Recipe: </a:t>
            </a:r>
            <a:r>
              <a:rPr lang="en-US" sz="2000" dirty="0" err="1"/>
              <a:t>code_generator</a:t>
            </a:r>
            <a:r>
              <a:rPr lang="en-US" sz="2000" dirty="0"/>
              <a:t>::cookbook</a:t>
            </a:r>
          </a:p>
          <a:p>
            <a:r>
              <a:rPr lang="en-US" sz="2000" dirty="0"/>
              <a:t>  * directory[C:/Users/Administrator/cookbooks/</a:t>
            </a:r>
            <a:r>
              <a:rPr lang="en-US" sz="2000" dirty="0" err="1"/>
              <a:t>windows_access</a:t>
            </a:r>
            <a:r>
              <a:rPr lang="en-US" sz="2000" dirty="0"/>
              <a:t>] action create</a:t>
            </a:r>
          </a:p>
          <a:p>
            <a:r>
              <a:rPr lang="en-US" sz="2000" dirty="0"/>
              <a:t>    - create new directory C:/Users/Administrator/cookbooks/</a:t>
            </a:r>
            <a:r>
              <a:rPr lang="en-US" sz="2000" dirty="0" err="1"/>
              <a:t>windows_access</a:t>
            </a:r>
            <a:endParaRPr lang="en-US" sz="2000" dirty="0"/>
          </a:p>
          <a:p>
            <a:r>
              <a:rPr lang="en-US" sz="2000" dirty="0"/>
              <a:t>  * template[C:/Users/Administrator/cookbooks/</a:t>
            </a:r>
            <a:r>
              <a:rPr lang="en-US" sz="2000" dirty="0" err="1"/>
              <a:t>windows_access</a:t>
            </a:r>
            <a:r>
              <a:rPr lang="en-US" sz="2000" dirty="0"/>
              <a:t>/</a:t>
            </a:r>
            <a:r>
              <a:rPr lang="en-US" sz="2000" dirty="0" err="1"/>
              <a:t>metadata.rb</a:t>
            </a:r>
            <a:r>
              <a:rPr lang="en-US" sz="2000" dirty="0"/>
              <a:t>] action </a:t>
            </a:r>
            <a:r>
              <a:rPr lang="en-US" sz="2000" dirty="0" err="1"/>
              <a:t>create_if_missing</a:t>
            </a:r>
            <a:endParaRPr lang="en-US" sz="2000" dirty="0"/>
          </a:p>
          <a:p>
            <a:r>
              <a:rPr lang="en-US" sz="2000" dirty="0"/>
              <a:t>    - create new file C:/Users/Administrator/cookbooks/</a:t>
            </a:r>
            <a:r>
              <a:rPr lang="en-US" sz="2000" dirty="0" err="1"/>
              <a:t>windows_access</a:t>
            </a:r>
            <a:r>
              <a:rPr lang="en-US" sz="2000" dirty="0"/>
              <a:t>/</a:t>
            </a:r>
            <a:r>
              <a:rPr lang="en-US" sz="2000" dirty="0" err="1"/>
              <a:t>metadata.rb</a:t>
            </a:r>
            <a:endParaRPr lang="en-US" sz="2000" dirty="0"/>
          </a:p>
          <a:p>
            <a:r>
              <a:rPr lang="en-US" sz="2000" dirty="0"/>
              <a:t>    - update content in file C:/Users/Administrator/cookbooks/</a:t>
            </a:r>
            <a:r>
              <a:rPr lang="en-US" sz="2000" dirty="0" err="1"/>
              <a:t>windows_access</a:t>
            </a:r>
            <a:r>
              <a:rPr lang="en-US" sz="2000" dirty="0"/>
              <a:t>/</a:t>
            </a:r>
            <a:r>
              <a:rPr lang="en-US" sz="2000" dirty="0" err="1"/>
              <a:t>metadata.rb</a:t>
            </a:r>
            <a:r>
              <a:rPr lang="en-US" sz="2000" dirty="0"/>
              <a:t> from none to 18be67</a:t>
            </a:r>
          </a:p>
          <a:p>
            <a:r>
              <a:rPr lang="en-US" sz="2000" dirty="0"/>
              <a:t>    (diff output suppressed by </a:t>
            </a:r>
            <a:r>
              <a:rPr lang="en-US" sz="2000" dirty="0" err="1"/>
              <a:t>config</a:t>
            </a:r>
            <a:r>
              <a:rPr lang="en-US" sz="2000" dirty="0"/>
              <a:t>)</a:t>
            </a:r>
          </a:p>
          <a:p>
            <a:r>
              <a:rPr lang="en-US" sz="2000" dirty="0"/>
              <a:t>  </a:t>
            </a:r>
            <a:r>
              <a:rPr lang="en-US" sz="2000" dirty="0" smtClean="0"/>
              <a:t>* template[C:/Users/Administrator/cookbooks/</a:t>
            </a:r>
            <a:r>
              <a:rPr lang="en-US" sz="2000" dirty="0" err="1" smtClean="0"/>
              <a:t>windows_access</a:t>
            </a:r>
            <a:r>
              <a:rPr lang="en-US" sz="2000" dirty="0" smtClean="0"/>
              <a:t>/</a:t>
            </a:r>
            <a:r>
              <a:rPr lang="en-US" sz="2000" dirty="0" err="1" smtClean="0"/>
              <a:t>README.md</a:t>
            </a:r>
            <a:r>
              <a:rPr lang="en-US" sz="2000" dirty="0" smtClean="0"/>
              <a:t>] action </a:t>
            </a:r>
            <a:r>
              <a:rPr lang="en-US" sz="2000" dirty="0" err="1" smtClean="0"/>
              <a:t>create_if_missing</a:t>
            </a:r>
            <a:endParaRPr lang="en-US" sz="2000" dirty="0" smtClean="0"/>
          </a:p>
          <a:p>
            <a:r>
              <a:rPr lang="en-US" sz="2000" dirty="0" smtClean="0"/>
              <a:t>    - create new file C:/Users/Administrator/cookbooks/</a:t>
            </a:r>
            <a:r>
              <a:rPr lang="en-US" sz="2000" dirty="0" err="1" smtClean="0"/>
              <a:t>windows_access</a:t>
            </a:r>
            <a:r>
              <a:rPr lang="en-US" sz="2000" dirty="0" smtClean="0"/>
              <a:t>/</a:t>
            </a:r>
            <a:r>
              <a:rPr lang="en-US" sz="2000" dirty="0" err="1" smtClean="0"/>
              <a:t>README.md</a:t>
            </a:r>
            <a:endParaRPr lang="en-US" sz="2000" dirty="0" smtClean="0"/>
          </a:p>
          <a:p>
            <a:r>
              <a:rPr lang="en-US" sz="2000" dirty="0" smtClean="0"/>
              <a:t>    - update content in file C:/Users/Administrator/cookbooks/</a:t>
            </a:r>
            <a:r>
              <a:rPr lang="en-US" sz="2000" dirty="0" err="1" smtClean="0"/>
              <a:t>windows_access</a:t>
            </a:r>
            <a:r>
              <a:rPr lang="en-US" sz="2000" dirty="0" smtClean="0"/>
              <a:t>/</a:t>
            </a:r>
            <a:r>
              <a:rPr lang="en-US" sz="2000" dirty="0" err="1" smtClean="0"/>
              <a:t>README.md</a:t>
            </a:r>
            <a:r>
              <a:rPr lang="en-US" sz="2000" dirty="0" smtClean="0"/>
              <a:t> from none to 481e5e</a:t>
            </a:r>
            <a:endParaRPr lang="en-US" sz="2000" dirty="0"/>
          </a:p>
        </p:txBody>
      </p:sp>
      <p:sp>
        <p:nvSpPr>
          <p:cNvPr id="3" name="Text Placeholder 2"/>
          <p:cNvSpPr>
            <a:spLocks noGrp="1"/>
          </p:cNvSpPr>
          <p:nvPr>
            <p:ph type="body" sz="quarter" idx="11"/>
          </p:nvPr>
        </p:nvSpPr>
        <p:spPr/>
        <p:txBody>
          <a:bodyPr/>
          <a:lstStyle/>
          <a:p>
            <a:r>
              <a:rPr lang="en-US" dirty="0" smtClean="0"/>
              <a:t>$ chef generate cookbook </a:t>
            </a:r>
            <a:r>
              <a:rPr lang="en-US" dirty="0" err="1" smtClean="0"/>
              <a:t>windows_access</a:t>
            </a:r>
            <a:endParaRPr lang="en-US" dirty="0"/>
          </a:p>
        </p:txBody>
      </p:sp>
      <p:sp>
        <p:nvSpPr>
          <p:cNvPr id="4" name="Content Placeholder 3"/>
          <p:cNvSpPr>
            <a:spLocks noGrp="1"/>
          </p:cNvSpPr>
          <p:nvPr>
            <p:ph sz="quarter" idx="12"/>
          </p:nvPr>
        </p:nvSpPr>
        <p:spPr>
          <a:xfrm>
            <a:off x="1127883" y="3056709"/>
            <a:ext cx="14420850" cy="471319"/>
          </a:xfrm>
        </p:spPr>
        <p:txBody>
          <a:bodyPr/>
          <a:lstStyle/>
          <a:p>
            <a:endParaRPr lang="en-US"/>
          </a:p>
        </p:txBody>
      </p:sp>
      <p:sp>
        <p:nvSpPr>
          <p:cNvPr id="5" name="Title 4"/>
          <p:cNvSpPr>
            <a:spLocks noGrp="1"/>
          </p:cNvSpPr>
          <p:nvPr>
            <p:ph type="title"/>
          </p:nvPr>
        </p:nvSpPr>
        <p:spPr/>
        <p:txBody>
          <a:bodyPr/>
          <a:lstStyle/>
          <a:p>
            <a:r>
              <a:rPr lang="en-US" dirty="0" smtClean="0"/>
              <a:t>GL: Create a Windows Access Cookbook </a:t>
            </a:r>
            <a:endParaRPr lang="en-US" dirty="0"/>
          </a:p>
        </p:txBody>
      </p:sp>
    </p:spTree>
    <p:extLst>
      <p:ext uri="{BB962C8B-B14F-4D97-AF65-F5344CB8AC3E}">
        <p14:creationId xmlns:p14="http://schemas.microsoft.com/office/powerpoint/2010/main" val="880233517"/>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Compiling Cookbooks...</a:t>
            </a:r>
          </a:p>
          <a:p>
            <a:r>
              <a:rPr lang="en-US" sz="2000" dirty="0"/>
              <a:t>Recipe: </a:t>
            </a:r>
            <a:r>
              <a:rPr lang="en-US" sz="2000" dirty="0" err="1"/>
              <a:t>code_generator</a:t>
            </a:r>
            <a:r>
              <a:rPr lang="en-US" sz="2000" dirty="0"/>
              <a:t>::recipe</a:t>
            </a:r>
          </a:p>
          <a:p>
            <a:r>
              <a:rPr lang="en-US" sz="2000" dirty="0"/>
              <a:t>  * directory[./</a:t>
            </a:r>
            <a:r>
              <a:rPr lang="en-US" sz="2000" dirty="0" err="1"/>
              <a:t>windows_access</a:t>
            </a:r>
            <a:r>
              <a:rPr lang="en-US" sz="2000" dirty="0"/>
              <a:t>/spec/unit/recipes] action create (up to date)</a:t>
            </a:r>
          </a:p>
          <a:p>
            <a:r>
              <a:rPr lang="en-US" sz="2000" dirty="0"/>
              <a:t>  * </a:t>
            </a:r>
            <a:r>
              <a:rPr lang="en-US" sz="2000" dirty="0" err="1"/>
              <a:t>cookbook_file</a:t>
            </a:r>
            <a:r>
              <a:rPr lang="en-US" sz="2000" dirty="0"/>
              <a:t>[./</a:t>
            </a:r>
            <a:r>
              <a:rPr lang="en-US" sz="2000" dirty="0" err="1"/>
              <a:t>windows_access</a:t>
            </a:r>
            <a:r>
              <a:rPr lang="en-US" sz="2000" dirty="0"/>
              <a:t>/spec/</a:t>
            </a:r>
            <a:r>
              <a:rPr lang="en-US" sz="2000" dirty="0" err="1"/>
              <a:t>spec_helper.rb</a:t>
            </a:r>
            <a:r>
              <a:rPr lang="en-US" sz="2000" dirty="0"/>
              <a:t>] action </a:t>
            </a:r>
            <a:r>
              <a:rPr lang="en-US" sz="2000" dirty="0" err="1"/>
              <a:t>create_if_missing</a:t>
            </a:r>
            <a:r>
              <a:rPr lang="en-US" sz="2000" dirty="0"/>
              <a:t> (up to date)</a:t>
            </a:r>
          </a:p>
          <a:p>
            <a:r>
              <a:rPr lang="en-US" sz="2000" dirty="0"/>
              <a:t>  * template[./</a:t>
            </a:r>
            <a:r>
              <a:rPr lang="en-US" sz="2000" dirty="0" err="1"/>
              <a:t>windows_access</a:t>
            </a:r>
            <a:r>
              <a:rPr lang="en-US" sz="2000" dirty="0"/>
              <a:t>/spec/unit/recipes/</a:t>
            </a:r>
            <a:r>
              <a:rPr lang="en-US" sz="2000" dirty="0" err="1"/>
              <a:t>authentication_spec.rb</a:t>
            </a:r>
            <a:r>
              <a:rPr lang="en-US" sz="2000" dirty="0"/>
              <a:t>] action </a:t>
            </a:r>
            <a:r>
              <a:rPr lang="en-US" sz="2000" dirty="0" err="1"/>
              <a:t>create_if_missing</a:t>
            </a:r>
            <a:endParaRPr lang="en-US" sz="2000" dirty="0"/>
          </a:p>
          <a:p>
            <a:r>
              <a:rPr lang="en-US" sz="2000" dirty="0"/>
              <a:t>    - create new file ./</a:t>
            </a:r>
            <a:r>
              <a:rPr lang="en-US" sz="2000" dirty="0" err="1"/>
              <a:t>windows_access</a:t>
            </a:r>
            <a:r>
              <a:rPr lang="en-US" sz="2000" dirty="0"/>
              <a:t>/spec/unit/recipes/</a:t>
            </a:r>
            <a:r>
              <a:rPr lang="en-US" sz="2000" dirty="0" err="1"/>
              <a:t>authentication_spec.rb</a:t>
            </a:r>
            <a:endParaRPr lang="en-US" sz="2000" dirty="0"/>
          </a:p>
          <a:p>
            <a:r>
              <a:rPr lang="en-US" sz="2000" dirty="0"/>
              <a:t>    - update content in file ./</a:t>
            </a:r>
            <a:r>
              <a:rPr lang="en-US" sz="2000" dirty="0" err="1"/>
              <a:t>windows_access</a:t>
            </a:r>
            <a:r>
              <a:rPr lang="en-US" sz="2000" dirty="0"/>
              <a:t>/spec/unit/recipes/</a:t>
            </a:r>
            <a:r>
              <a:rPr lang="en-US" sz="2000" dirty="0" err="1"/>
              <a:t>authentication_spec.rb</a:t>
            </a:r>
            <a:r>
              <a:rPr lang="en-US" sz="2000" dirty="0"/>
              <a:t> from none to 021637</a:t>
            </a:r>
          </a:p>
          <a:p>
            <a:r>
              <a:rPr lang="en-US" sz="2000" dirty="0"/>
              <a:t>    (diff output suppressed by </a:t>
            </a:r>
            <a:r>
              <a:rPr lang="en-US" sz="2000" dirty="0" err="1"/>
              <a:t>config</a:t>
            </a:r>
            <a:r>
              <a:rPr lang="en-US" sz="2000" dirty="0"/>
              <a:t>)</a:t>
            </a:r>
          </a:p>
          <a:p>
            <a:r>
              <a:rPr lang="en-US" sz="2000" dirty="0"/>
              <a:t>  * template[./</a:t>
            </a:r>
            <a:r>
              <a:rPr lang="en-US" sz="2000" dirty="0" err="1"/>
              <a:t>windows_access</a:t>
            </a:r>
            <a:r>
              <a:rPr lang="en-US" sz="2000" dirty="0"/>
              <a:t>/recipes/</a:t>
            </a:r>
            <a:r>
              <a:rPr lang="en-US" sz="2000" dirty="0" err="1"/>
              <a:t>authentication.rb</a:t>
            </a:r>
            <a:r>
              <a:rPr lang="en-US" sz="2000" dirty="0"/>
              <a:t>] action create</a:t>
            </a:r>
          </a:p>
          <a:p>
            <a:r>
              <a:rPr lang="en-US" sz="2000" dirty="0"/>
              <a:t>    - create new file ./</a:t>
            </a:r>
            <a:r>
              <a:rPr lang="en-US" sz="2000" dirty="0" err="1"/>
              <a:t>windows_access</a:t>
            </a:r>
            <a:r>
              <a:rPr lang="en-US" sz="2000" dirty="0"/>
              <a:t>/recipes/</a:t>
            </a:r>
            <a:r>
              <a:rPr lang="en-US" sz="2000" dirty="0" err="1"/>
              <a:t>authentication.rb</a:t>
            </a:r>
            <a:endParaRPr lang="en-US" sz="2000" dirty="0"/>
          </a:p>
          <a:p>
            <a:r>
              <a:rPr lang="en-US" sz="2000" dirty="0"/>
              <a:t>    - update content in file ./</a:t>
            </a:r>
            <a:r>
              <a:rPr lang="en-US" sz="2000" dirty="0" err="1"/>
              <a:t>windows_access</a:t>
            </a:r>
            <a:r>
              <a:rPr lang="en-US" sz="2000" dirty="0"/>
              <a:t>/recipes/</a:t>
            </a:r>
            <a:r>
              <a:rPr lang="en-US" sz="2000" dirty="0" err="1"/>
              <a:t>authentication.rb</a:t>
            </a:r>
            <a:r>
              <a:rPr lang="en-US" sz="2000" dirty="0"/>
              <a:t> from none to 11d9b9</a:t>
            </a:r>
          </a:p>
          <a:p>
            <a:r>
              <a:rPr lang="en-US" sz="2000" dirty="0"/>
              <a:t>    (diff output suppressed by </a:t>
            </a:r>
            <a:r>
              <a:rPr lang="en-US" sz="2000" dirty="0" err="1"/>
              <a:t>config</a:t>
            </a:r>
            <a:r>
              <a:rPr lang="en-US" sz="2000" dirty="0"/>
              <a:t>)</a:t>
            </a:r>
          </a:p>
        </p:txBody>
      </p:sp>
      <p:sp>
        <p:nvSpPr>
          <p:cNvPr id="3" name="Text Placeholder 2"/>
          <p:cNvSpPr>
            <a:spLocks noGrp="1"/>
          </p:cNvSpPr>
          <p:nvPr>
            <p:ph type="body" sz="quarter" idx="11"/>
          </p:nvPr>
        </p:nvSpPr>
        <p:spPr/>
        <p:txBody>
          <a:bodyPr/>
          <a:lstStyle/>
          <a:p>
            <a:r>
              <a:rPr lang="en-US" dirty="0" smtClean="0"/>
              <a:t>$ chef generate recipe </a:t>
            </a:r>
            <a:r>
              <a:rPr lang="en-US" dirty="0" err="1" smtClean="0"/>
              <a:t>windows_access</a:t>
            </a:r>
            <a:r>
              <a:rPr lang="en-US" dirty="0" smtClean="0"/>
              <a:t> authentication</a:t>
            </a:r>
            <a:endParaRPr lang="en-US" dirty="0"/>
          </a:p>
        </p:txBody>
      </p:sp>
      <p:sp>
        <p:nvSpPr>
          <p:cNvPr id="4" name="Content Placeholder 3"/>
          <p:cNvSpPr>
            <a:spLocks noGrp="1"/>
          </p:cNvSpPr>
          <p:nvPr>
            <p:ph sz="quarter" idx="12"/>
          </p:nvPr>
        </p:nvSpPr>
        <p:spPr>
          <a:xfrm>
            <a:off x="1127883" y="6596743"/>
            <a:ext cx="14420850" cy="454699"/>
          </a:xfrm>
        </p:spPr>
        <p:txBody>
          <a:bodyPr/>
          <a:lstStyle/>
          <a:p>
            <a:endParaRPr lang="en-US"/>
          </a:p>
        </p:txBody>
      </p:sp>
      <p:sp>
        <p:nvSpPr>
          <p:cNvPr id="5" name="Title 4"/>
          <p:cNvSpPr>
            <a:spLocks noGrp="1"/>
          </p:cNvSpPr>
          <p:nvPr>
            <p:ph type="title"/>
          </p:nvPr>
        </p:nvSpPr>
        <p:spPr/>
        <p:txBody>
          <a:bodyPr/>
          <a:lstStyle/>
          <a:p>
            <a:r>
              <a:rPr lang="en-US" dirty="0" smtClean="0"/>
              <a:t>GL: Create an Authentication Recipe</a:t>
            </a:r>
            <a:endParaRPr lang="en-US" dirty="0"/>
          </a:p>
        </p:txBody>
      </p:sp>
    </p:spTree>
    <p:extLst>
      <p:ext uri="{BB962C8B-B14F-4D97-AF65-F5344CB8AC3E}">
        <p14:creationId xmlns:p14="http://schemas.microsoft.com/office/powerpoint/2010/main" val="967322045"/>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Write the Authentication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 Cookbook Name:: </a:t>
            </a:r>
            <a:r>
              <a:rPr lang="en-US" dirty="0" err="1" smtClean="0"/>
              <a:t>windows_access</a:t>
            </a:r>
            <a:endParaRPr lang="en-US" dirty="0" smtClean="0"/>
          </a:p>
          <a:p>
            <a:r>
              <a:rPr lang="en-US" dirty="0" smtClean="0"/>
              <a:t># Recipe:: authentication</a:t>
            </a:r>
          </a:p>
          <a:p>
            <a:r>
              <a:rPr lang="en-US" dirty="0" smtClean="0"/>
              <a:t># Copyright (c) 2016 The Authors, All Rights Reserved.</a:t>
            </a:r>
          </a:p>
          <a:p>
            <a:endParaRPr lang="en-US" dirty="0"/>
          </a:p>
          <a:p>
            <a:r>
              <a:rPr lang="en-US" dirty="0" err="1" smtClean="0"/>
              <a:t>lsa_key</a:t>
            </a:r>
            <a:r>
              <a:rPr lang="en-US" dirty="0" smtClean="0"/>
              <a:t> = 'HKLM\System\</a:t>
            </a:r>
            <a:r>
              <a:rPr lang="en-US" dirty="0" err="1" smtClean="0"/>
              <a:t>CurrentControlSet</a:t>
            </a:r>
            <a:r>
              <a:rPr lang="en-US" dirty="0" smtClean="0"/>
              <a:t>\Control\</a:t>
            </a:r>
            <a:r>
              <a:rPr lang="en-US" dirty="0" err="1" smtClean="0"/>
              <a:t>Lsa</a:t>
            </a:r>
            <a:r>
              <a:rPr lang="en-US" dirty="0" smtClean="0"/>
              <a:t>'</a:t>
            </a:r>
          </a:p>
          <a:p>
            <a:endParaRPr lang="en-US" dirty="0"/>
          </a:p>
          <a:p>
            <a:r>
              <a:rPr lang="en-US" dirty="0" err="1" smtClean="0"/>
              <a:t>registry_key</a:t>
            </a:r>
            <a:r>
              <a:rPr lang="en-US" dirty="0" smtClean="0"/>
              <a:t> </a:t>
            </a:r>
            <a:r>
              <a:rPr lang="en-US" dirty="0" err="1" smtClean="0"/>
              <a:t>lsa_key</a:t>
            </a:r>
            <a:r>
              <a:rPr lang="en-US" dirty="0" smtClean="0"/>
              <a:t> do</a:t>
            </a:r>
          </a:p>
          <a:p>
            <a:r>
              <a:rPr lang="en-US" dirty="0" smtClean="0"/>
              <a:t>  values [{</a:t>
            </a:r>
          </a:p>
          <a:p>
            <a:r>
              <a:rPr lang="en-US" dirty="0" smtClean="0"/>
              <a:t>    :name =&gt; '</a:t>
            </a:r>
            <a:r>
              <a:rPr lang="en-US" dirty="0" err="1" smtClean="0"/>
              <a:t>LmCompatibilityLevel</a:t>
            </a:r>
            <a:r>
              <a:rPr lang="en-US" dirty="0" smtClean="0"/>
              <a:t>',</a:t>
            </a:r>
          </a:p>
          <a:p>
            <a:r>
              <a:rPr lang="en-US" dirty="0"/>
              <a:t> </a:t>
            </a:r>
            <a:r>
              <a:rPr lang="en-US" dirty="0" smtClean="0"/>
              <a:t>   :type =&gt; :</a:t>
            </a:r>
            <a:r>
              <a:rPr lang="en-US" dirty="0" err="1" smtClean="0"/>
              <a:t>dword</a:t>
            </a:r>
            <a:r>
              <a:rPr lang="en-US" dirty="0" smtClean="0"/>
              <a:t>,</a:t>
            </a:r>
          </a:p>
          <a:p>
            <a:r>
              <a:rPr lang="en-US" dirty="0"/>
              <a:t> </a:t>
            </a:r>
            <a:r>
              <a:rPr lang="en-US" dirty="0" smtClean="0"/>
              <a:t>   :data =&gt; 4</a:t>
            </a:r>
            <a:endParaRPr lang="en-US" dirty="0"/>
          </a:p>
          <a:p>
            <a:r>
              <a:rPr lang="en-US" dirty="0" smtClean="0"/>
              <a:t>  }]</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~/cookbooks/</a:t>
            </a:r>
            <a:r>
              <a:rPr lang="en-US" dirty="0" err="1" smtClean="0"/>
              <a:t>windows_access</a:t>
            </a:r>
            <a:r>
              <a:rPr lang="en-US" dirty="0" smtClean="0"/>
              <a:t>/recipes/</a:t>
            </a:r>
            <a:r>
              <a:rPr lang="en-US" dirty="0" err="1" smtClean="0"/>
              <a:t>authentication.rb</a:t>
            </a:r>
            <a:endParaRPr lang="en-US" dirty="0"/>
          </a:p>
        </p:txBody>
      </p:sp>
      <p:sp>
        <p:nvSpPr>
          <p:cNvPr id="8" name="Text Placeholder 7"/>
          <p:cNvSpPr>
            <a:spLocks noGrp="1"/>
          </p:cNvSpPr>
          <p:nvPr>
            <p:ph type="body" sz="quarter" idx="13"/>
          </p:nvPr>
        </p:nvSpPr>
        <p:spPr>
          <a:xfrm>
            <a:off x="1135042" y="3788230"/>
            <a:ext cx="14408590" cy="4277128"/>
          </a:xfrm>
        </p:spPr>
        <p:txBody>
          <a:bodyPr/>
          <a:lstStyle/>
          <a:p>
            <a:endParaRPr lang="en-US"/>
          </a:p>
        </p:txBody>
      </p:sp>
    </p:spTree>
    <p:extLst>
      <p:ext uri="{BB962C8B-B14F-4D97-AF65-F5344CB8AC3E}">
        <p14:creationId xmlns:p14="http://schemas.microsoft.com/office/powerpoint/2010/main" val="557582891"/>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0150" y="2292126"/>
            <a:ext cx="14211299" cy="1822674"/>
          </a:xfrm>
        </p:spPr>
        <p:txBody>
          <a:bodyPr>
            <a:normAutofit/>
          </a:bodyPr>
          <a:lstStyle/>
          <a:p>
            <a:r>
              <a:rPr lang="en-US" dirty="0" smtClean="0"/>
              <a:t>Group Lab: Adding a Node to Scan</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Add a Windows Node to Scan</a:t>
            </a:r>
          </a:p>
          <a:p>
            <a:pPr marL="342900" indent="-342900">
              <a:buFont typeface="Wingdings" panose="05000000000000000000" pitchFamily="2" charset="2"/>
              <a:buChar char="q"/>
            </a:pPr>
            <a:r>
              <a:rPr lang="en-US" dirty="0" smtClean="0"/>
              <a:t>Test connectivity</a:t>
            </a:r>
          </a:p>
          <a:p>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1713764854"/>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Write a remediation recipe on that node</a:t>
            </a:r>
          </a:p>
          <a:p>
            <a:pPr marL="342900" indent="-342900">
              <a:buFont typeface="Wingdings" charset="2"/>
              <a:buChar char="q"/>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q"/>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382445546"/>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03183"/>
            <a:ext cx="14423693" cy="5093260"/>
          </a:xfrm>
        </p:spPr>
        <p:txBody>
          <a:bodyPr/>
          <a:lstStyle/>
          <a:p>
            <a:r>
              <a:rPr lang="en-US" sz="2400" dirty="0" smtClean="0"/>
              <a:t>    Directory:</a:t>
            </a:r>
          </a:p>
          <a:p>
            <a:endParaRPr lang="en-US" sz="2400" dirty="0"/>
          </a:p>
          <a:p>
            <a:r>
              <a:rPr lang="en-US" sz="2400" dirty="0" smtClean="0"/>
              <a:t>C</a:t>
            </a:r>
            <a:r>
              <a:rPr lang="en-US" sz="2400" dirty="0"/>
              <a:t>:\</a:t>
            </a:r>
            <a:r>
              <a:rPr lang="en-US" sz="2400" dirty="0" smtClean="0"/>
              <a:t>Users\Administrator\cookbooks\</a:t>
            </a:r>
            <a:r>
              <a:rPr lang="en-US" sz="2400" dirty="0" err="1" smtClean="0"/>
              <a:t>windows_access</a:t>
            </a:r>
            <a:r>
              <a:rPr lang="en-US" sz="2400" dirty="0" smtClean="0"/>
              <a:t>\test\integration\</a:t>
            </a:r>
            <a:r>
              <a:rPr lang="en-US" sz="2400" dirty="0" err="1" smtClean="0"/>
              <a:t>authentica</a:t>
            </a:r>
            <a:r>
              <a:rPr lang="en-US" sz="2400" dirty="0" smtClean="0"/>
              <a:t>...</a:t>
            </a:r>
            <a:endParaRPr lang="en-US" sz="2400" dirty="0"/>
          </a:p>
          <a:p>
            <a:endParaRPr lang="en-US" sz="2400" dirty="0"/>
          </a:p>
          <a:p>
            <a:endParaRPr lang="en-US" sz="2400" dirty="0"/>
          </a:p>
          <a:p>
            <a:r>
              <a:rPr lang="en-US" sz="2400" dirty="0"/>
              <a:t>Mode                </a:t>
            </a:r>
            <a:r>
              <a:rPr lang="en-US" sz="2400" dirty="0" err="1"/>
              <a:t>LastWriteTime</a:t>
            </a:r>
            <a:r>
              <a:rPr lang="en-US" sz="2400" dirty="0"/>
              <a:t>     Length Name</a:t>
            </a:r>
          </a:p>
          <a:p>
            <a:r>
              <a:rPr lang="en-US" sz="2400" dirty="0"/>
              <a:t>----                -------------     ------ ----</a:t>
            </a:r>
          </a:p>
          <a:p>
            <a:r>
              <a:rPr lang="en-US" sz="2400" dirty="0"/>
              <a:t>d----          2/9/2016   9:06 PM            </a:t>
            </a:r>
            <a:r>
              <a:rPr lang="en-US" sz="2400" dirty="0" err="1"/>
              <a:t>inspec</a:t>
            </a:r>
            <a:endParaRPr lang="en-US" sz="2400" dirty="0"/>
          </a:p>
          <a:p>
            <a:endParaRPr lang="en-US" sz="2400" dirty="0"/>
          </a:p>
        </p:txBody>
      </p:sp>
      <p:sp>
        <p:nvSpPr>
          <p:cNvPr id="3" name="Text Placeholder 2"/>
          <p:cNvSpPr>
            <a:spLocks noGrp="1"/>
          </p:cNvSpPr>
          <p:nvPr>
            <p:ph type="body" sz="quarter" idx="11"/>
          </p:nvPr>
        </p:nvSpPr>
        <p:spPr>
          <a:xfrm>
            <a:off x="1121104" y="1337149"/>
            <a:ext cx="14422528" cy="1262360"/>
          </a:xfrm>
        </p:spPr>
        <p:txBody>
          <a:bodyPr/>
          <a:lstStyle/>
          <a:p>
            <a:r>
              <a:rPr lang="en-US" dirty="0" smtClean="0"/>
              <a:t>$ </a:t>
            </a:r>
            <a:r>
              <a:rPr lang="en-US" dirty="0" err="1" smtClean="0"/>
              <a:t>mkdir</a:t>
            </a:r>
            <a:r>
              <a:rPr lang="en-US" dirty="0" smtClean="0"/>
              <a:t> </a:t>
            </a:r>
            <a:r>
              <a:rPr lang="en-US" dirty="0" err="1" smtClean="0"/>
              <a:t>windows_access</a:t>
            </a:r>
            <a:r>
              <a:rPr lang="en-US" dirty="0" smtClean="0"/>
              <a:t>\test\integration\authentication</a:t>
            </a:r>
          </a:p>
          <a:p>
            <a:r>
              <a:rPr lang="en-US" dirty="0" smtClean="0"/>
              <a:t>$ </a:t>
            </a:r>
            <a:r>
              <a:rPr lang="en-US" dirty="0" err="1" smtClean="0"/>
              <a:t>mkdir</a:t>
            </a:r>
            <a:r>
              <a:rPr lang="en-US" dirty="0" smtClean="0"/>
              <a:t> </a:t>
            </a:r>
            <a:r>
              <a:rPr lang="en-US" dirty="0" err="1" smtClean="0"/>
              <a:t>windows_access</a:t>
            </a:r>
            <a:r>
              <a:rPr lang="en-US" dirty="0" smtClean="0"/>
              <a:t>\test\integration\authentication\</a:t>
            </a:r>
            <a:r>
              <a:rPr lang="en-US" dirty="0" err="1" smtClean="0"/>
              <a:t>inspec</a:t>
            </a:r>
            <a:endParaRPr lang="en-US" dirty="0"/>
          </a:p>
        </p:txBody>
      </p:sp>
      <p:sp>
        <p:nvSpPr>
          <p:cNvPr id="5" name="Title 4"/>
          <p:cNvSpPr>
            <a:spLocks noGrp="1"/>
          </p:cNvSpPr>
          <p:nvPr>
            <p:ph type="title"/>
          </p:nvPr>
        </p:nvSpPr>
        <p:spPr/>
        <p:txBody>
          <a:bodyPr/>
          <a:lstStyle/>
          <a:p>
            <a:r>
              <a:rPr lang="en-US" dirty="0" smtClean="0"/>
              <a:t>GL: Create the `</a:t>
            </a:r>
            <a:r>
              <a:rPr lang="en-US" dirty="0" err="1" smtClean="0"/>
              <a:t>inspec</a:t>
            </a:r>
            <a:r>
              <a:rPr lang="en-US" dirty="0" smtClean="0"/>
              <a:t>` Directory</a:t>
            </a:r>
            <a:endParaRPr lang="en-US" dirty="0"/>
          </a:p>
        </p:txBody>
      </p:sp>
    </p:spTree>
    <p:extLst>
      <p:ext uri="{BB962C8B-B14F-4D97-AF65-F5344CB8AC3E}">
        <p14:creationId xmlns:p14="http://schemas.microsoft.com/office/powerpoint/2010/main" val="1219447048"/>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Create the </a:t>
            </a:r>
            <a:r>
              <a:rPr lang="en-US" dirty="0"/>
              <a:t>`</a:t>
            </a:r>
            <a:r>
              <a:rPr lang="en-US" dirty="0" err="1" smtClean="0"/>
              <a:t>auth</a:t>
            </a:r>
            <a:r>
              <a:rPr lang="en-US" dirty="0" smtClean="0"/>
              <a:t>` Specification File</a:t>
            </a:r>
            <a:endParaRPr lang="en-US" dirty="0"/>
          </a:p>
        </p:txBody>
      </p:sp>
      <p:sp>
        <p:nvSpPr>
          <p:cNvPr id="3" name="Content Placeholder 2"/>
          <p:cNvSpPr>
            <a:spLocks noGrp="1"/>
          </p:cNvSpPr>
          <p:nvPr>
            <p:ph sz="quarter" idx="10"/>
          </p:nvPr>
        </p:nvSpPr>
        <p:spPr/>
        <p:txBody>
          <a:bodyPr>
            <a:normAutofit/>
          </a:bodyPr>
          <a:lstStyle/>
          <a:p>
            <a:r>
              <a:rPr lang="en-US" sz="2400" b="1" dirty="0"/>
              <a:t>rule </a:t>
            </a:r>
            <a:r>
              <a:rPr lang="en-US" sz="2400" b="1" dirty="0" smtClean="0"/>
              <a:t>'windows-base-201' do</a:t>
            </a:r>
          </a:p>
          <a:p>
            <a:r>
              <a:rPr lang="en-US" sz="2400" b="1" dirty="0"/>
              <a:t> </a:t>
            </a:r>
            <a:r>
              <a:rPr lang="en-US" sz="2400" b="1" dirty="0" smtClean="0"/>
              <a:t> impact 1.0</a:t>
            </a:r>
          </a:p>
          <a:p>
            <a:r>
              <a:rPr lang="en-US" sz="2400" b="1" dirty="0"/>
              <a:t> </a:t>
            </a:r>
            <a:r>
              <a:rPr lang="en-US" sz="2400" b="1" dirty="0" smtClean="0"/>
              <a:t> title </a:t>
            </a:r>
            <a:r>
              <a:rPr lang="en-US" sz="2400" b="1" dirty="0"/>
              <a:t>'Strong Windows NTLMv2 Authentication Enabled; Weak LM Disabled'  </a:t>
            </a:r>
            <a:endParaRPr lang="en-US" sz="2400" b="1" dirty="0" smtClean="0"/>
          </a:p>
          <a:p>
            <a:r>
              <a:rPr lang="en-US" sz="2400" b="1" dirty="0"/>
              <a:t> </a:t>
            </a:r>
            <a:r>
              <a:rPr lang="en-US" sz="2400" b="1" dirty="0" smtClean="0"/>
              <a:t> </a:t>
            </a:r>
            <a:r>
              <a:rPr lang="en-US" sz="2400" b="1" dirty="0" err="1" smtClean="0"/>
              <a:t>desc</a:t>
            </a:r>
            <a:r>
              <a:rPr lang="en-US" sz="2400" b="1" dirty="0" smtClean="0"/>
              <a:t> '</a:t>
            </a:r>
          </a:p>
          <a:p>
            <a:r>
              <a:rPr lang="en-US" sz="2400" b="1" dirty="0" smtClean="0"/>
              <a:t>    @</a:t>
            </a:r>
            <a:r>
              <a:rPr lang="en-US" sz="2400" b="1" dirty="0"/>
              <a:t>link: http://</a:t>
            </a:r>
            <a:r>
              <a:rPr lang="en-US" sz="2400" b="1" dirty="0" smtClean="0"/>
              <a:t>support.microsoft.com/en-us/kb/823659</a:t>
            </a:r>
          </a:p>
          <a:p>
            <a:r>
              <a:rPr lang="en-US" sz="2400" b="1" dirty="0" smtClean="0"/>
              <a:t>  </a:t>
            </a:r>
            <a:r>
              <a:rPr lang="en-US" sz="2400" b="1" dirty="0"/>
              <a:t>'  </a:t>
            </a:r>
            <a:endParaRPr lang="en-US" sz="2400" b="1" dirty="0" smtClean="0"/>
          </a:p>
          <a:p>
            <a:r>
              <a:rPr lang="en-US" sz="2400" b="1" dirty="0"/>
              <a:t> </a:t>
            </a:r>
            <a:r>
              <a:rPr lang="en-US" sz="2400" b="1" dirty="0" smtClean="0"/>
              <a:t> describe </a:t>
            </a:r>
            <a:r>
              <a:rPr lang="en-US" sz="2400" b="1" dirty="0" err="1"/>
              <a:t>registry_key</a:t>
            </a:r>
            <a:r>
              <a:rPr lang="en-US" sz="2400" b="1" dirty="0"/>
              <a:t>('HKLM\System\</a:t>
            </a:r>
            <a:r>
              <a:rPr lang="en-US" sz="2400" b="1" dirty="0" err="1"/>
              <a:t>CurrentControlSet</a:t>
            </a:r>
            <a:r>
              <a:rPr lang="en-US" sz="2400" b="1" dirty="0"/>
              <a:t>\Control\</a:t>
            </a:r>
            <a:r>
              <a:rPr lang="en-US" sz="2400" b="1" dirty="0" err="1"/>
              <a:t>Lsa</a:t>
            </a:r>
            <a:r>
              <a:rPr lang="en-US" sz="2400" b="1" dirty="0"/>
              <a:t>') </a:t>
            </a:r>
            <a:r>
              <a:rPr lang="en-US" sz="2400" b="1" dirty="0" smtClean="0"/>
              <a:t>do</a:t>
            </a:r>
          </a:p>
          <a:p>
            <a:r>
              <a:rPr lang="en-US" sz="2400" b="1" dirty="0" smtClean="0"/>
              <a:t>    </a:t>
            </a:r>
            <a:r>
              <a:rPr lang="en-US" sz="2400" b="1" dirty="0"/>
              <a:t>it { should exist </a:t>
            </a:r>
            <a:r>
              <a:rPr lang="en-US" sz="2400" b="1" dirty="0" smtClean="0"/>
              <a:t>}</a:t>
            </a:r>
          </a:p>
          <a:p>
            <a:r>
              <a:rPr lang="en-US" sz="2400" b="1" dirty="0" smtClean="0"/>
              <a:t>    </a:t>
            </a:r>
            <a:r>
              <a:rPr lang="en-US" sz="2400" b="1" dirty="0"/>
              <a:t>its('</a:t>
            </a:r>
            <a:r>
              <a:rPr lang="en-US" sz="2400" b="1" dirty="0" err="1"/>
              <a:t>LmCompatibilityLevel</a:t>
            </a:r>
            <a:r>
              <a:rPr lang="en-US" sz="2400" b="1" dirty="0"/>
              <a:t>') { should </a:t>
            </a:r>
            <a:r>
              <a:rPr lang="en-US" sz="2400" b="1" dirty="0" err="1"/>
              <a:t>eq</a:t>
            </a:r>
            <a:r>
              <a:rPr lang="en-US" sz="2400" b="1" dirty="0"/>
              <a:t> 4 </a:t>
            </a:r>
            <a:r>
              <a:rPr lang="en-US" sz="2400" b="1" dirty="0" smtClean="0"/>
              <a:t>}</a:t>
            </a:r>
          </a:p>
          <a:p>
            <a:r>
              <a:rPr lang="en-US" sz="2400" b="1" dirty="0" smtClean="0"/>
              <a:t>  end</a:t>
            </a:r>
          </a:p>
          <a:p>
            <a:r>
              <a:rPr lang="en-US" sz="2400" b="1" dirty="0" smtClean="0"/>
              <a:t>end</a:t>
            </a:r>
            <a:endParaRPr lang="en-US" sz="2400" b="1" dirty="0"/>
          </a:p>
        </p:txBody>
      </p:sp>
      <p:sp>
        <p:nvSpPr>
          <p:cNvPr id="4" name="Text Placeholder 3"/>
          <p:cNvSpPr>
            <a:spLocks noGrp="1"/>
          </p:cNvSpPr>
          <p:nvPr>
            <p:ph type="body" sz="quarter" idx="11"/>
          </p:nvPr>
        </p:nvSpPr>
        <p:spPr/>
        <p:txBody>
          <a:bodyPr/>
          <a:lstStyle/>
          <a:p>
            <a:r>
              <a:rPr lang="en-US" sz="2400" dirty="0" smtClean="0"/>
              <a:t>~/cookbooks/</a:t>
            </a:r>
            <a:r>
              <a:rPr lang="en-US" sz="2400" dirty="0" err="1" smtClean="0"/>
              <a:t>windows_access</a:t>
            </a:r>
            <a:r>
              <a:rPr lang="en-US" sz="2400" dirty="0" smtClean="0"/>
              <a:t>/test/integration/authentication/</a:t>
            </a:r>
            <a:r>
              <a:rPr lang="en-US" sz="2400" dirty="0" err="1" smtClean="0"/>
              <a:t>inspec</a:t>
            </a:r>
            <a:r>
              <a:rPr lang="en-US" sz="2400" dirty="0" smtClean="0"/>
              <a:t>/</a:t>
            </a:r>
            <a:r>
              <a:rPr lang="en-US" sz="2400" dirty="0" err="1" smtClean="0"/>
              <a:t>auth_spec.rb</a:t>
            </a:r>
            <a:endParaRPr lang="en-US" sz="2400" dirty="0"/>
          </a:p>
        </p:txBody>
      </p:sp>
    </p:spTree>
    <p:extLst>
      <p:ext uri="{BB962C8B-B14F-4D97-AF65-F5344CB8AC3E}">
        <p14:creationId xmlns:p14="http://schemas.microsoft.com/office/powerpoint/2010/main" val="897262047"/>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.F</a:t>
            </a:r>
          </a:p>
          <a:p>
            <a:endParaRPr lang="en-US" b="1" dirty="0"/>
          </a:p>
          <a:p>
            <a:r>
              <a:rPr lang="en-US" b="1" dirty="0"/>
              <a:t>Failures:</a:t>
            </a:r>
          </a:p>
          <a:p>
            <a:endParaRPr lang="en-US" b="1" dirty="0"/>
          </a:p>
          <a:p>
            <a:r>
              <a:rPr lang="en-US" b="1" dirty="0"/>
              <a:t>  1) Registry Key HKLM\System\</a:t>
            </a:r>
            <a:r>
              <a:rPr lang="en-US" b="1" dirty="0" err="1"/>
              <a:t>CurrentControlSet</a:t>
            </a:r>
            <a:r>
              <a:rPr lang="en-US" b="1" dirty="0"/>
              <a:t>\Control\</a:t>
            </a:r>
            <a:r>
              <a:rPr lang="en-US" b="1" dirty="0" err="1"/>
              <a:t>Lsa</a:t>
            </a:r>
            <a:r>
              <a:rPr lang="en-US" b="1" dirty="0"/>
              <a:t> </a:t>
            </a:r>
            <a:r>
              <a:rPr lang="en-US" b="1" dirty="0" err="1"/>
              <a:t>LmCompatibilityLevel</a:t>
            </a:r>
            <a:r>
              <a:rPr lang="en-US" b="1" dirty="0"/>
              <a:t> should </a:t>
            </a:r>
            <a:r>
              <a:rPr lang="en-US" b="1" dirty="0" err="1"/>
              <a:t>eq</a:t>
            </a:r>
            <a:r>
              <a:rPr lang="en-US" b="1" dirty="0"/>
              <a:t> 4</a:t>
            </a:r>
          </a:p>
          <a:p>
            <a:r>
              <a:rPr lang="en-US" b="1" dirty="0"/>
              <a:t>     Failure/Error: its('</a:t>
            </a:r>
            <a:r>
              <a:rPr lang="en-US" b="1" dirty="0" err="1"/>
              <a:t>LmCompatibilityLevel</a:t>
            </a:r>
            <a:r>
              <a:rPr lang="en-US" b="1" dirty="0"/>
              <a:t>') { should </a:t>
            </a:r>
            <a:r>
              <a:rPr lang="en-US" b="1" dirty="0" err="1"/>
              <a:t>eq</a:t>
            </a:r>
            <a:r>
              <a:rPr lang="en-US" b="1" dirty="0"/>
              <a:t> 4 }</a:t>
            </a:r>
          </a:p>
          <a:p>
            <a:endParaRPr lang="en-US" b="1" dirty="0"/>
          </a:p>
          <a:p>
            <a:r>
              <a:rPr lang="en-US" b="1" dirty="0"/>
              <a:t>       expected: 4</a:t>
            </a:r>
          </a:p>
          <a:p>
            <a:r>
              <a:rPr lang="en-US" b="1" dirty="0"/>
              <a:t>            got: </a:t>
            </a:r>
            <a:r>
              <a:rPr lang="en-US" b="1" dirty="0" smtClean="0"/>
              <a:t>nil</a:t>
            </a:r>
            <a:endParaRPr lang="en-US" b="1" dirty="0"/>
          </a:p>
        </p:txBody>
      </p:sp>
      <p:sp>
        <p:nvSpPr>
          <p:cNvPr id="3" name="Text Placeholder 2"/>
          <p:cNvSpPr>
            <a:spLocks noGrp="1"/>
          </p:cNvSpPr>
          <p:nvPr>
            <p:ph type="body" sz="quarter" idx="11"/>
          </p:nvPr>
        </p:nvSpPr>
        <p:spPr/>
        <p:txBody>
          <a:bodyPr/>
          <a:lstStyle/>
          <a:p>
            <a:r>
              <a:rPr lang="en-US" sz="2400" dirty="0" smtClean="0"/>
              <a:t>$ </a:t>
            </a:r>
            <a:r>
              <a:rPr lang="en-US" sz="2400" dirty="0" err="1" smtClean="0"/>
              <a:t>inspec</a:t>
            </a:r>
            <a:r>
              <a:rPr lang="en-US" sz="2400" dirty="0" smtClean="0"/>
              <a:t> exec ~\cookbooks\</a:t>
            </a:r>
            <a:r>
              <a:rPr lang="en-US" sz="2400" dirty="0" err="1" smtClean="0"/>
              <a:t>windows_access</a:t>
            </a:r>
            <a:r>
              <a:rPr lang="en-US" sz="2400" dirty="0" smtClean="0"/>
              <a:t>\test\integration\authentication\</a:t>
            </a:r>
            <a:r>
              <a:rPr lang="en-US" sz="2400" dirty="0" err="1" smtClean="0"/>
              <a:t>inspec</a:t>
            </a:r>
            <a:r>
              <a:rPr lang="en-US" sz="2400" dirty="0" smtClean="0"/>
              <a:t>\</a:t>
            </a:r>
            <a:r>
              <a:rPr lang="en-US" sz="2400" dirty="0" err="1" smtClean="0"/>
              <a:t>auth_spec.rb</a:t>
            </a:r>
            <a:endParaRPr lang="en-US" sz="2400" dirty="0"/>
          </a:p>
        </p:txBody>
      </p:sp>
      <p:sp>
        <p:nvSpPr>
          <p:cNvPr id="4" name="Content Placeholder 3"/>
          <p:cNvSpPr>
            <a:spLocks noGrp="1"/>
          </p:cNvSpPr>
          <p:nvPr>
            <p:ph sz="quarter" idx="12"/>
          </p:nvPr>
        </p:nvSpPr>
        <p:spPr>
          <a:xfrm>
            <a:off x="1127883" y="5357761"/>
            <a:ext cx="14420850" cy="557213"/>
          </a:xfrm>
        </p:spPr>
        <p:txBody>
          <a:bodyPr/>
          <a:lstStyle/>
          <a:p>
            <a:endParaRPr lang="en-US"/>
          </a:p>
        </p:txBody>
      </p:sp>
      <p:sp>
        <p:nvSpPr>
          <p:cNvPr id="5" name="Title 4"/>
          <p:cNvSpPr>
            <a:spLocks noGrp="1"/>
          </p:cNvSpPr>
          <p:nvPr>
            <p:ph type="title"/>
          </p:nvPr>
        </p:nvSpPr>
        <p:spPr/>
        <p:txBody>
          <a:bodyPr/>
          <a:lstStyle/>
          <a:p>
            <a:r>
              <a:rPr lang="en-US" dirty="0" smtClean="0"/>
              <a:t>GL: Run </a:t>
            </a:r>
            <a:r>
              <a:rPr lang="en-US" dirty="0"/>
              <a:t>InSpec from the CLI</a:t>
            </a:r>
          </a:p>
        </p:txBody>
      </p:sp>
    </p:spTree>
    <p:extLst>
      <p:ext uri="{BB962C8B-B14F-4D97-AF65-F5344CB8AC3E}">
        <p14:creationId xmlns:p14="http://schemas.microsoft.com/office/powerpoint/2010/main" val="1378283869"/>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remediation recipe on that node</a:t>
            </a:r>
          </a:p>
          <a:p>
            <a:pPr marL="342900" indent="-342900">
              <a:buFont typeface="Wingdings" charset="2"/>
              <a:buChar char="ü"/>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q"/>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442479427"/>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b="1" dirty="0"/>
              <a:t>Synchronizing Cookbooks:</a:t>
            </a:r>
          </a:p>
          <a:p>
            <a:r>
              <a:rPr lang="en-US" sz="2400" b="1" dirty="0"/>
              <a:t>  - </a:t>
            </a:r>
            <a:r>
              <a:rPr lang="en-US" sz="2400" b="1" dirty="0" err="1"/>
              <a:t>windows_access</a:t>
            </a:r>
            <a:r>
              <a:rPr lang="en-US" sz="2400" b="1" dirty="0"/>
              <a:t> (0.1.0)</a:t>
            </a:r>
          </a:p>
          <a:p>
            <a:r>
              <a:rPr lang="en-US" sz="2400" b="1" dirty="0"/>
              <a:t>Compiling Cookbooks...</a:t>
            </a:r>
          </a:p>
          <a:p>
            <a:r>
              <a:rPr lang="en-US" sz="2400" b="1" dirty="0"/>
              <a:t>Converging 1 resources</a:t>
            </a:r>
          </a:p>
          <a:p>
            <a:r>
              <a:rPr lang="en-US" sz="2400" b="1" dirty="0"/>
              <a:t>Recipe: </a:t>
            </a:r>
            <a:r>
              <a:rPr lang="en-US" sz="2400" b="1" dirty="0" err="1"/>
              <a:t>windows_access</a:t>
            </a:r>
            <a:r>
              <a:rPr lang="en-US" sz="2400" b="1" dirty="0"/>
              <a:t>::authentication</a:t>
            </a:r>
          </a:p>
          <a:p>
            <a:r>
              <a:rPr lang="en-US" sz="2400" b="1" dirty="0"/>
              <a:t>  * </a:t>
            </a:r>
            <a:r>
              <a:rPr lang="en-US" sz="2400" b="1" dirty="0" err="1"/>
              <a:t>registry_key</a:t>
            </a:r>
            <a:r>
              <a:rPr lang="en-US" sz="2400" b="1" dirty="0"/>
              <a:t>[HKLM\System\</a:t>
            </a:r>
            <a:r>
              <a:rPr lang="en-US" sz="2400" b="1" dirty="0" err="1"/>
              <a:t>CurrentControlSet</a:t>
            </a:r>
            <a:r>
              <a:rPr lang="en-US" sz="2400" b="1" dirty="0"/>
              <a:t>\Control\</a:t>
            </a:r>
            <a:r>
              <a:rPr lang="en-US" sz="2400" b="1" dirty="0" err="1"/>
              <a:t>Lsa</a:t>
            </a:r>
            <a:r>
              <a:rPr lang="en-US" sz="2400" b="1" dirty="0"/>
              <a:t>] action create</a:t>
            </a:r>
          </a:p>
          <a:p>
            <a:r>
              <a:rPr lang="en-US" sz="2400" b="1" dirty="0"/>
              <a:t>    - set value {:name=&gt;"</a:t>
            </a:r>
            <a:r>
              <a:rPr lang="en-US" sz="2400" b="1" dirty="0" err="1"/>
              <a:t>LmCompatibilityLevel</a:t>
            </a:r>
            <a:r>
              <a:rPr lang="en-US" sz="2400" b="1" dirty="0"/>
              <a:t>", :type=&gt;:</a:t>
            </a:r>
            <a:r>
              <a:rPr lang="en-US" sz="2400" b="1" dirty="0" err="1"/>
              <a:t>dword</a:t>
            </a:r>
            <a:r>
              <a:rPr lang="en-US" sz="2400" b="1" dirty="0"/>
              <a:t>, :data=&gt;4}</a:t>
            </a:r>
          </a:p>
          <a:p>
            <a:endParaRPr lang="en-US" sz="2400" b="1" dirty="0"/>
          </a:p>
          <a:p>
            <a:r>
              <a:rPr lang="en-US" sz="2400" b="1" dirty="0"/>
              <a:t>Running handlers:</a:t>
            </a:r>
          </a:p>
          <a:p>
            <a:r>
              <a:rPr lang="en-US" sz="2400" b="1" dirty="0"/>
              <a:t>Running handlers complete</a:t>
            </a:r>
          </a:p>
          <a:p>
            <a:r>
              <a:rPr lang="en-US" sz="2400" b="1" dirty="0"/>
              <a:t>Chef Client finished, 1/1 resources updated in 11 seconds</a:t>
            </a:r>
          </a:p>
        </p:txBody>
      </p:sp>
      <p:sp>
        <p:nvSpPr>
          <p:cNvPr id="3" name="Text Placeholder 2"/>
          <p:cNvSpPr>
            <a:spLocks noGrp="1"/>
          </p:cNvSpPr>
          <p:nvPr>
            <p:ph type="body" sz="quarter" idx="11"/>
          </p:nvPr>
        </p:nvSpPr>
        <p:spPr/>
        <p:txBody>
          <a:bodyPr/>
          <a:lstStyle/>
          <a:p>
            <a:r>
              <a:rPr lang="en-US" sz="2400" dirty="0" smtClean="0"/>
              <a:t>$ chef-client --local-mode -r 'recipe[</a:t>
            </a:r>
            <a:r>
              <a:rPr lang="en-US" sz="2400" dirty="0" err="1" smtClean="0"/>
              <a:t>windows_access</a:t>
            </a:r>
            <a:r>
              <a:rPr lang="en-US" sz="2400" dirty="0" smtClean="0"/>
              <a:t>::authentication]'</a:t>
            </a:r>
            <a:endParaRPr lang="en-US" sz="2400" dirty="0"/>
          </a:p>
        </p:txBody>
      </p:sp>
      <p:sp>
        <p:nvSpPr>
          <p:cNvPr id="4" name="Content Placeholder 3"/>
          <p:cNvSpPr>
            <a:spLocks noGrp="1"/>
          </p:cNvSpPr>
          <p:nvPr>
            <p:ph sz="quarter" idx="12"/>
          </p:nvPr>
        </p:nvSpPr>
        <p:spPr>
          <a:xfrm>
            <a:off x="1122782" y="4618590"/>
            <a:ext cx="14420850" cy="972313"/>
          </a:xfrm>
        </p:spPr>
        <p:txBody>
          <a:bodyPr/>
          <a:lstStyle/>
          <a:p>
            <a:endParaRPr lang="en-US" dirty="0"/>
          </a:p>
        </p:txBody>
      </p:sp>
      <p:sp>
        <p:nvSpPr>
          <p:cNvPr id="5" name="Title 4"/>
          <p:cNvSpPr>
            <a:spLocks noGrp="1"/>
          </p:cNvSpPr>
          <p:nvPr>
            <p:ph type="title"/>
          </p:nvPr>
        </p:nvSpPr>
        <p:spPr/>
        <p:txBody>
          <a:bodyPr/>
          <a:lstStyle/>
          <a:p>
            <a:r>
              <a:rPr lang="en-US" dirty="0" smtClean="0"/>
              <a:t>GL: Converge the Recipe</a:t>
            </a:r>
            <a:endParaRPr lang="en-US" dirty="0"/>
          </a:p>
        </p:txBody>
      </p:sp>
    </p:spTree>
    <p:extLst>
      <p:ext uri="{BB962C8B-B14F-4D97-AF65-F5344CB8AC3E}">
        <p14:creationId xmlns:p14="http://schemas.microsoft.com/office/powerpoint/2010/main" val="1451475051"/>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a:t>
            </a:r>
          </a:p>
          <a:p>
            <a:endParaRPr lang="en-US" b="1" dirty="0"/>
          </a:p>
          <a:p>
            <a:r>
              <a:rPr lang="en-US" b="1" dirty="0"/>
              <a:t>Finished in 2.16 seconds (files took 2.48 seconds to load)</a:t>
            </a:r>
          </a:p>
          <a:p>
            <a:r>
              <a:rPr lang="en-US" b="1" dirty="0"/>
              <a:t>2 examples, 0 failures</a:t>
            </a:r>
          </a:p>
        </p:txBody>
      </p:sp>
      <p:sp>
        <p:nvSpPr>
          <p:cNvPr id="3" name="Text Placeholder 2"/>
          <p:cNvSpPr>
            <a:spLocks noGrp="1"/>
          </p:cNvSpPr>
          <p:nvPr>
            <p:ph type="body" sz="quarter" idx="11"/>
          </p:nvPr>
        </p:nvSpPr>
        <p:spPr/>
        <p:txBody>
          <a:bodyPr/>
          <a:lstStyle/>
          <a:p>
            <a:r>
              <a:rPr lang="en-US" sz="2400" dirty="0" smtClean="0"/>
              <a:t>$ </a:t>
            </a:r>
            <a:r>
              <a:rPr lang="en-US" sz="2400" dirty="0" err="1" smtClean="0"/>
              <a:t>inspec</a:t>
            </a:r>
            <a:r>
              <a:rPr lang="en-US" sz="2400" dirty="0" smtClean="0"/>
              <a:t> exec ~\cookbooks\</a:t>
            </a:r>
            <a:r>
              <a:rPr lang="en-US" sz="2400" dirty="0" err="1" smtClean="0"/>
              <a:t>windows_access</a:t>
            </a:r>
            <a:r>
              <a:rPr lang="en-US" sz="2400" dirty="0" smtClean="0"/>
              <a:t>\test\integration\authentication\</a:t>
            </a:r>
            <a:r>
              <a:rPr lang="en-US" sz="2400" dirty="0" err="1" smtClean="0"/>
              <a:t>inspec</a:t>
            </a:r>
            <a:r>
              <a:rPr lang="en-US" sz="2400" dirty="0" smtClean="0"/>
              <a:t>\</a:t>
            </a:r>
            <a:r>
              <a:rPr lang="en-US" sz="2400" dirty="0" err="1" smtClean="0"/>
              <a:t>auth_spec.rb</a:t>
            </a:r>
            <a:endParaRPr lang="en-US" sz="2400" dirty="0"/>
          </a:p>
        </p:txBody>
      </p:sp>
      <p:sp>
        <p:nvSpPr>
          <p:cNvPr id="4" name="Content Placeholder 3"/>
          <p:cNvSpPr>
            <a:spLocks noGrp="1"/>
          </p:cNvSpPr>
          <p:nvPr>
            <p:ph sz="quarter" idx="12"/>
          </p:nvPr>
        </p:nvSpPr>
        <p:spPr>
          <a:xfrm>
            <a:off x="1127883" y="3855532"/>
            <a:ext cx="14420850" cy="557213"/>
          </a:xfrm>
        </p:spPr>
        <p:txBody>
          <a:bodyPr/>
          <a:lstStyle/>
          <a:p>
            <a:endParaRPr lang="en-US"/>
          </a:p>
        </p:txBody>
      </p:sp>
      <p:sp>
        <p:nvSpPr>
          <p:cNvPr id="5" name="Title 4"/>
          <p:cNvSpPr>
            <a:spLocks noGrp="1"/>
          </p:cNvSpPr>
          <p:nvPr>
            <p:ph type="title"/>
          </p:nvPr>
        </p:nvSpPr>
        <p:spPr/>
        <p:txBody>
          <a:bodyPr/>
          <a:lstStyle/>
          <a:p>
            <a:r>
              <a:rPr lang="en-US" dirty="0" smtClean="0"/>
              <a:t>GL: Run </a:t>
            </a:r>
            <a:r>
              <a:rPr lang="en-US" dirty="0"/>
              <a:t>InSpec from the CLI</a:t>
            </a:r>
          </a:p>
        </p:txBody>
      </p:sp>
    </p:spTree>
    <p:extLst>
      <p:ext uri="{BB962C8B-B14F-4D97-AF65-F5344CB8AC3E}">
        <p14:creationId xmlns:p14="http://schemas.microsoft.com/office/powerpoint/2010/main" val="452673072"/>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remediation recipe on that node</a:t>
            </a:r>
          </a:p>
          <a:p>
            <a:pPr marL="342900" indent="-342900">
              <a:buFont typeface="Wingdings" charset="2"/>
              <a:buChar char="ü"/>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ü"/>
            </a:pPr>
            <a:r>
              <a:rPr lang="en-US" dirty="0" smtClean="0"/>
              <a:t>Converge the recipe</a:t>
            </a:r>
            <a:endParaRPr lang="en-US" dirty="0"/>
          </a:p>
          <a:p>
            <a:pPr marL="342900" indent="-342900">
              <a:buFont typeface="Wingdings" charset="2"/>
              <a:buChar char="q"/>
            </a:pPr>
            <a:r>
              <a:rPr lang="en-US" dirty="0" smtClean="0"/>
              <a:t>Rescan the node and ensure compliance</a:t>
            </a:r>
          </a:p>
        </p:txBody>
      </p:sp>
    </p:spTree>
    <p:extLst>
      <p:ext uri="{BB962C8B-B14F-4D97-AF65-F5344CB8AC3E}">
        <p14:creationId xmlns:p14="http://schemas.microsoft.com/office/powerpoint/2010/main" val="271518368"/>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a:pPr>
            <a:r>
              <a:rPr lang="en-US" dirty="0"/>
              <a:t>Click the </a:t>
            </a:r>
            <a:r>
              <a:rPr lang="en-US" b="1" dirty="0"/>
              <a:t>check box </a:t>
            </a:r>
            <a:r>
              <a:rPr lang="en-US" dirty="0"/>
              <a:t>next to your node and then click the </a:t>
            </a:r>
            <a:r>
              <a:rPr lang="en-US" b="1" dirty="0" smtClean="0"/>
              <a:t>Scan </a:t>
            </a:r>
            <a:r>
              <a:rPr lang="en-US" dirty="0" smtClean="0"/>
              <a:t>button</a:t>
            </a:r>
            <a:r>
              <a:rPr lang="en-US" dirty="0"/>
              <a:t>.</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5548341" y="2061553"/>
            <a:ext cx="10493691" cy="3171928"/>
          </a:xfrm>
          <a:prstGeom prst="rect">
            <a:avLst/>
          </a:prstGeom>
          <a:ln>
            <a:solidFill>
              <a:schemeClr val="accent1"/>
            </a:solidFill>
          </a:ln>
        </p:spPr>
      </p:pic>
    </p:spTree>
    <p:extLst>
      <p:ext uri="{BB962C8B-B14F-4D97-AF65-F5344CB8AC3E}">
        <p14:creationId xmlns:p14="http://schemas.microsoft.com/office/powerpoint/2010/main" val="1250073360"/>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9314065" y="304800"/>
            <a:ext cx="5345299" cy="7885889"/>
          </a:xfrm>
          <a:prstGeom prst="rect">
            <a:avLst/>
          </a:prstGeom>
          <a:ln>
            <a:solidFill>
              <a:schemeClr val="accent1"/>
            </a:solidFill>
          </a:ln>
        </p:spPr>
      </p:pic>
      <p:sp>
        <p:nvSpPr>
          <p:cNvPr id="2" name="Title 1"/>
          <p:cNvSpPr>
            <a:spLocks noGrp="1"/>
          </p:cNvSpPr>
          <p:nvPr>
            <p:ph type="title"/>
          </p:nvPr>
        </p:nvSpPr>
        <p:spPr/>
        <p:txBody>
          <a:bodyPr/>
          <a:lstStyle/>
          <a:p>
            <a:r>
              <a:rPr lang="en-US" dirty="0" smtClean="0"/>
              <a:t>GL: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startAt="2"/>
            </a:pPr>
            <a:r>
              <a:rPr lang="en-US" dirty="0" smtClean="0"/>
              <a:t>From the resulting page, check the </a:t>
            </a:r>
            <a:r>
              <a:rPr lang="en-US" b="1" dirty="0" smtClean="0"/>
              <a:t>base/windows</a:t>
            </a:r>
            <a:r>
              <a:rPr lang="en-US" dirty="0" smtClean="0"/>
              <a:t> profile and uncheck any other check boxes.</a:t>
            </a:r>
          </a:p>
          <a:p>
            <a:pPr marL="514350" indent="-514350">
              <a:buFont typeface="+mj-lt"/>
              <a:buAutoNum type="arabicPeriod" startAt="2"/>
            </a:pPr>
            <a:endParaRPr lang="en-US" dirty="0"/>
          </a:p>
          <a:p>
            <a:pPr marL="514350" indent="-514350">
              <a:buFont typeface="+mj-lt"/>
              <a:buAutoNum type="arabicPeriod" startAt="2"/>
            </a:pPr>
            <a:r>
              <a:rPr lang="en-US" dirty="0" smtClean="0"/>
              <a:t>Click the </a:t>
            </a:r>
            <a:r>
              <a:rPr lang="en-US" b="1" dirty="0" smtClean="0"/>
              <a:t>Scan now </a:t>
            </a:r>
            <a:r>
              <a:rPr lang="en-US" dirty="0" smtClean="0"/>
              <a:t>button.</a:t>
            </a:r>
            <a:endParaRPr lang="en-US" dirty="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cxnSp>
        <p:nvCxnSpPr>
          <p:cNvPr id="7" name="Straight Arrow Connector 6"/>
          <p:cNvCxnSpPr/>
          <p:nvPr/>
        </p:nvCxnSpPr>
        <p:spPr>
          <a:xfrm>
            <a:off x="5584485" y="3730253"/>
            <a:ext cx="3865765" cy="1600504"/>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34221090"/>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a:pPr>
            <a:r>
              <a:rPr lang="en-US" dirty="0" smtClean="0"/>
              <a:t>From your Chef Compliance Dashboard, click Add Node.</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6759742" y="2924211"/>
            <a:ext cx="8785058" cy="3209925"/>
          </a:xfrm>
          <a:prstGeom prst="rect">
            <a:avLst/>
          </a:prstGeom>
          <a:ln>
            <a:solidFill>
              <a:schemeClr val="accent1"/>
            </a:solidFill>
          </a:ln>
        </p:spPr>
      </p:pic>
    </p:spTree>
    <p:extLst>
      <p:ext uri="{BB962C8B-B14F-4D97-AF65-F5344CB8AC3E}">
        <p14:creationId xmlns:p14="http://schemas.microsoft.com/office/powerpoint/2010/main" val="2840953653"/>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Results of this Exercise</a:t>
            </a:r>
            <a:endParaRPr lang="en-US" dirty="0"/>
          </a:p>
        </p:txBody>
      </p:sp>
      <p:sp>
        <p:nvSpPr>
          <p:cNvPr id="3" name="Text Placeholder 2"/>
          <p:cNvSpPr>
            <a:spLocks noGrp="1"/>
          </p:cNvSpPr>
          <p:nvPr>
            <p:ph type="body" sz="quarter" idx="12"/>
          </p:nvPr>
        </p:nvSpPr>
        <p:spPr/>
        <p:txBody>
          <a:bodyPr/>
          <a:lstStyle/>
          <a:p>
            <a:r>
              <a:rPr lang="en-US" dirty="0" smtClean="0"/>
              <a:t>Your scan should show that the </a:t>
            </a:r>
            <a:r>
              <a:rPr lang="en-US" b="1" dirty="0" smtClean="0"/>
              <a:t>Strong Windows NTLMv2 Authentication Enabled; Weak LM Disabled</a:t>
            </a:r>
            <a:r>
              <a:rPr lang="en-US" dirty="0"/>
              <a:t> </a:t>
            </a:r>
            <a:r>
              <a:rPr lang="en-US" dirty="0" smtClean="0"/>
              <a:t>is now compliant.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328" t="54856" b="13914"/>
          <a:stretch/>
        </p:blipFill>
        <p:spPr>
          <a:xfrm>
            <a:off x="1567544" y="3435531"/>
            <a:ext cx="12723222" cy="4428310"/>
          </a:xfrm>
          <a:prstGeom prst="rect">
            <a:avLst/>
          </a:prstGeom>
          <a:ln>
            <a:solidFill>
              <a:schemeClr val="accent1"/>
            </a:solidFill>
          </a:ln>
        </p:spPr>
      </p:pic>
      <p:cxnSp>
        <p:nvCxnSpPr>
          <p:cNvPr id="5" name="Straight Arrow Connector 4"/>
          <p:cNvCxnSpPr/>
          <p:nvPr/>
        </p:nvCxnSpPr>
        <p:spPr>
          <a:xfrm>
            <a:off x="1841863" y="2939143"/>
            <a:ext cx="1090021" cy="4455545"/>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3184042"/>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a:t>Write a remediation recipe on that node</a:t>
            </a:r>
          </a:p>
          <a:p>
            <a:pPr marL="342900" indent="-342900">
              <a:buFont typeface="Wingdings" charset="2"/>
              <a:buChar char="ü"/>
            </a:pPr>
            <a:r>
              <a:rPr lang="en-US" dirty="0" smtClean="0"/>
              <a:t>Test for compliance with </a:t>
            </a:r>
            <a:r>
              <a:rPr lang="en-US" dirty="0" err="1" smtClean="0"/>
              <a:t>InSpec</a:t>
            </a:r>
            <a:r>
              <a:rPr lang="en-US" dirty="0" smtClean="0"/>
              <a:t> from the command line interface (CLI)</a:t>
            </a:r>
          </a:p>
          <a:p>
            <a:pPr marL="342900" indent="-342900">
              <a:buFont typeface="Wingdings" charset="2"/>
              <a:buChar char="ü"/>
            </a:pPr>
            <a:r>
              <a:rPr lang="en-US" dirty="0" smtClean="0"/>
              <a:t>Converge the recipe</a:t>
            </a:r>
            <a:endParaRPr lang="en-US" dirty="0"/>
          </a:p>
          <a:p>
            <a:pPr marL="342900" indent="-342900">
              <a:buFont typeface="Wingdings" charset="2"/>
              <a:buChar char="ü"/>
            </a:pPr>
            <a:r>
              <a:rPr lang="en-US" dirty="0" smtClean="0"/>
              <a:t>Rescan the node and ensure compliance</a:t>
            </a:r>
          </a:p>
        </p:txBody>
      </p:sp>
    </p:spTree>
    <p:extLst>
      <p:ext uri="{BB962C8B-B14F-4D97-AF65-F5344CB8AC3E}">
        <p14:creationId xmlns:p14="http://schemas.microsoft.com/office/powerpoint/2010/main" val="1217542157"/>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a:xfrm>
            <a:off x="650039" y="1856198"/>
            <a:ext cx="15089313" cy="5345953"/>
          </a:xfrm>
        </p:spPr>
        <p:txBody>
          <a:bodyPr/>
          <a:lstStyle/>
          <a:p>
            <a:pPr marL="514350" indent="-514350">
              <a:buFont typeface="+mj-lt"/>
              <a:buAutoNum type="arabicPeriod"/>
            </a:pPr>
            <a:r>
              <a:rPr lang="en-US" dirty="0" smtClean="0"/>
              <a:t>When adding a node to the Compliance server's dashboard, should you </a:t>
            </a:r>
            <a:r>
              <a:rPr lang="en-US" dirty="0"/>
              <a:t>use the node's FQDN or </a:t>
            </a:r>
            <a:r>
              <a:rPr lang="en-US" dirty="0" smtClean="0"/>
              <a:t>just its IP address?</a:t>
            </a:r>
            <a:br>
              <a:rPr lang="en-US" dirty="0" smtClean="0"/>
            </a:br>
            <a:endParaRPr lang="en-US" dirty="0" smtClean="0"/>
          </a:p>
          <a:p>
            <a:pPr marL="514350" indent="-514350">
              <a:buFont typeface="+mj-lt"/>
              <a:buAutoNum type="arabicPeriod"/>
            </a:pPr>
            <a:r>
              <a:rPr lang="en-US" dirty="0" smtClean="0"/>
              <a:t>What can `</a:t>
            </a:r>
            <a:r>
              <a:rPr lang="en-US" dirty="0" err="1" smtClean="0"/>
              <a:t>inspec</a:t>
            </a:r>
            <a:r>
              <a:rPr lang="en-US" dirty="0" smtClean="0"/>
              <a:t> exec` be used for?</a:t>
            </a:r>
            <a:br>
              <a:rPr lang="en-US" dirty="0" smtClean="0"/>
            </a:br>
            <a:endParaRPr lang="en-US" dirty="0" smtClean="0"/>
          </a:p>
          <a:p>
            <a:pPr marL="514350" indent="-514350">
              <a:buFont typeface="+mj-lt"/>
              <a:buAutoNum type="arabicPeriod"/>
            </a:pPr>
            <a:r>
              <a:rPr lang="en-US" dirty="0" smtClean="0"/>
              <a:t>How are compliance severities defined?</a:t>
            </a:r>
          </a:p>
          <a:p>
            <a:pPr marL="514350" indent="-514350">
              <a:buFont typeface="+mj-lt"/>
              <a:buAutoNum type="arabicPeriod"/>
            </a:pPr>
            <a:endParaRPr lang="en-US" dirty="0"/>
          </a:p>
          <a:p>
            <a:pPr marL="514350" indent="-514350">
              <a:buFont typeface="+mj-lt"/>
              <a:buAutoNum type="arabicPeriod"/>
            </a:pPr>
            <a:r>
              <a:rPr lang="en-US" dirty="0" smtClean="0"/>
              <a:t>Using the image on the right, what </a:t>
            </a:r>
            <a:br>
              <a:rPr lang="en-US" dirty="0" smtClean="0"/>
            </a:br>
            <a:r>
              <a:rPr lang="en-US" dirty="0" smtClean="0"/>
              <a:t>section is the actual test?</a:t>
            </a:r>
            <a:endParaRPr lang="en-US" dirty="0"/>
          </a:p>
        </p:txBody>
      </p:sp>
      <p:pic>
        <p:nvPicPr>
          <p:cNvPr id="5" name="Picture 4"/>
          <p:cNvPicPr>
            <a:picLocks noChangeAspect="1"/>
          </p:cNvPicPr>
          <p:nvPr/>
        </p:nvPicPr>
        <p:blipFill>
          <a:blip r:embed="rId3"/>
          <a:stretch>
            <a:fillRect/>
          </a:stretch>
        </p:blipFill>
        <p:spPr>
          <a:xfrm>
            <a:off x="8496300" y="5166745"/>
            <a:ext cx="7674475" cy="2675505"/>
          </a:xfrm>
          <a:prstGeom prst="rect">
            <a:avLst/>
          </a:prstGeom>
          <a:ln>
            <a:solidFill>
              <a:schemeClr val="accent1"/>
            </a:solidFill>
          </a:ln>
        </p:spPr>
      </p:pic>
    </p:spTree>
    <p:extLst>
      <p:ext uri="{BB962C8B-B14F-4D97-AF65-F5344CB8AC3E}">
        <p14:creationId xmlns:p14="http://schemas.microsoft.com/office/powerpoint/2010/main" val="2015456282"/>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a:xfrm>
            <a:off x="650039" y="1856198"/>
            <a:ext cx="15089313" cy="5345953"/>
          </a:xfrm>
        </p:spPr>
        <p:txBody>
          <a:bodyPr/>
          <a:lstStyle/>
          <a:p>
            <a:pPr marL="514350" indent="-514350">
              <a:buFont typeface="+mj-lt"/>
              <a:buAutoNum type="arabicPeriod" startAt="5"/>
            </a:pPr>
            <a:r>
              <a:rPr lang="en-US" dirty="0">
                <a:solidFill>
                  <a:schemeClr val="tx1"/>
                </a:solidFill>
                <a:latin typeface="Arial" panose="020B0604020202020204" pitchFamily="34" charset="0"/>
                <a:cs typeface="Arial" panose="020B0604020202020204" pitchFamily="34" charset="0"/>
              </a:rPr>
              <a:t>If a compliance scan tells you that a node is unreachable, what might you use to troubleshoot the </a:t>
            </a:r>
            <a:r>
              <a:rPr lang="en-US" dirty="0" smtClean="0">
                <a:solidFill>
                  <a:schemeClr val="tx1"/>
                </a:solidFill>
                <a:latin typeface="Arial" panose="020B0604020202020204" pitchFamily="34" charset="0"/>
                <a:cs typeface="Arial" panose="020B0604020202020204" pitchFamily="34" charset="0"/>
              </a:rPr>
              <a:t>connection</a:t>
            </a:r>
            <a:r>
              <a:rPr lang="en-US" dirty="0" smtClean="0"/>
              <a:t>?</a:t>
            </a:r>
            <a:r>
              <a:rPr lang="en-US" dirty="0" smtClean="0"/>
              <a:t/>
            </a:r>
            <a:br>
              <a:rPr lang="en-US" dirty="0" smtClean="0"/>
            </a:br>
            <a:endParaRPr lang="en-US" dirty="0" smtClean="0"/>
          </a:p>
          <a:p>
            <a:pPr marL="514350" indent="-514350">
              <a:buFont typeface="+mj-lt"/>
              <a:buAutoNum type="arabicPeriod" startAt="5"/>
            </a:pPr>
            <a:r>
              <a:rPr lang="en-US" dirty="0">
                <a:solidFill>
                  <a:schemeClr val="tx1"/>
                </a:solidFill>
                <a:latin typeface="Arial" panose="020B0604020202020204" pitchFamily="34" charset="0"/>
                <a:cs typeface="Arial" panose="020B0604020202020204" pitchFamily="34" charset="0"/>
              </a:rPr>
              <a:t>What language is used to define controls</a:t>
            </a:r>
            <a:r>
              <a:rPr lang="en-US" dirty="0" smtClean="0">
                <a:solidFill>
                  <a:schemeClr val="tx1"/>
                </a:solidFill>
                <a:latin typeface="Arial" panose="020B0604020202020204" pitchFamily="34" charset="0"/>
                <a:cs typeface="Arial" panose="020B0604020202020204" pitchFamily="34" charset="0"/>
              </a:rPr>
              <a:t>?</a:t>
            </a:r>
            <a:r>
              <a:rPr lang="en-US" dirty="0" smtClean="0"/>
              <a:t/>
            </a:r>
            <a:br>
              <a:rPr lang="en-US" dirty="0" smtClean="0"/>
            </a:br>
            <a:endParaRPr lang="en-US" dirty="0" smtClean="0"/>
          </a:p>
        </p:txBody>
      </p:sp>
    </p:spTree>
    <p:extLst>
      <p:ext uri="{BB962C8B-B14F-4D97-AF65-F5344CB8AC3E}">
        <p14:creationId xmlns:p14="http://schemas.microsoft.com/office/powerpoint/2010/main" val="42040462"/>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t>.</a:t>
            </a:r>
            <a:endParaRPr lang="en-US" dirty="0"/>
          </a:p>
        </p:txBody>
      </p:sp>
    </p:spTree>
    <p:extLst>
      <p:ext uri="{BB962C8B-B14F-4D97-AF65-F5344CB8AC3E}">
        <p14:creationId xmlns:p14="http://schemas.microsoft.com/office/powerpoint/2010/main" val="522763473"/>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a:t>
            </a:r>
            <a:r>
              <a:rPr lang="en-US" dirty="0" smtClean="0"/>
              <a:t>Node</a:t>
            </a:r>
            <a:endParaRPr lang="en-US" dirty="0"/>
          </a:p>
        </p:txBody>
      </p:sp>
      <p:sp>
        <p:nvSpPr>
          <p:cNvPr id="3" name="Text Placeholder 2"/>
          <p:cNvSpPr>
            <a:spLocks noGrp="1"/>
          </p:cNvSpPr>
          <p:nvPr>
            <p:ph type="body" sz="quarter" idx="12"/>
          </p:nvPr>
        </p:nvSpPr>
        <p:spPr>
          <a:xfrm>
            <a:off x="546130" y="1583825"/>
            <a:ext cx="6855660" cy="5345953"/>
          </a:xfrm>
        </p:spPr>
        <p:txBody>
          <a:bodyPr/>
          <a:lstStyle/>
          <a:p>
            <a:pPr marL="514350" indent="-514350">
              <a:buFont typeface="+mj-lt"/>
              <a:buAutoNum type="arabicPeriod" startAt="2"/>
            </a:pPr>
            <a:r>
              <a:rPr lang="en-US" dirty="0" smtClean="0"/>
              <a:t>From the resulting page, enter the Windows node's FQDN or IP address.</a:t>
            </a:r>
          </a:p>
          <a:p>
            <a:pPr marL="514350" indent="-514350">
              <a:buFont typeface="+mj-lt"/>
              <a:buAutoNum type="arabicPeriod" startAt="2"/>
            </a:pPr>
            <a:r>
              <a:rPr lang="en-US" dirty="0" smtClean="0"/>
              <a:t>Select the </a:t>
            </a:r>
            <a:r>
              <a:rPr lang="en-US" b="1" dirty="0" smtClean="0"/>
              <a:t>default</a:t>
            </a:r>
            <a:r>
              <a:rPr lang="en-US" dirty="0" smtClean="0"/>
              <a:t> environment. </a:t>
            </a:r>
          </a:p>
          <a:p>
            <a:pPr marL="514350" indent="-514350">
              <a:buFont typeface="+mj-lt"/>
              <a:buAutoNum type="arabicPeriod" startAt="2"/>
            </a:pPr>
            <a:r>
              <a:rPr lang="en-US" dirty="0" smtClean="0"/>
              <a:t>Click the </a:t>
            </a:r>
            <a:r>
              <a:rPr lang="en-US" b="1" dirty="0" err="1" smtClean="0"/>
              <a:t>WinRM</a:t>
            </a:r>
            <a:r>
              <a:rPr lang="en-US" dirty="0" smtClean="0"/>
              <a:t> Access configuration.</a:t>
            </a:r>
          </a:p>
          <a:p>
            <a:pPr marL="514350" indent="-514350">
              <a:buFont typeface="+mj-lt"/>
              <a:buAutoNum type="arabicPeriod" startAt="2"/>
            </a:pPr>
            <a:r>
              <a:rPr lang="en-US" dirty="0" smtClean="0"/>
              <a:t>Type </a:t>
            </a:r>
            <a:r>
              <a:rPr lang="en-US" b="1" dirty="0" smtClean="0"/>
              <a:t>Administrator </a:t>
            </a:r>
            <a:r>
              <a:rPr lang="en-US" dirty="0" smtClean="0"/>
              <a:t>in the </a:t>
            </a:r>
            <a:r>
              <a:rPr lang="en-US" b="1" dirty="0"/>
              <a:t>U</a:t>
            </a:r>
            <a:r>
              <a:rPr lang="en-US" b="1" dirty="0" smtClean="0"/>
              <a:t>sername</a:t>
            </a:r>
            <a:r>
              <a:rPr lang="en-US" dirty="0" smtClean="0"/>
              <a:t> field.</a:t>
            </a:r>
          </a:p>
          <a:p>
            <a:pPr marL="514350" indent="-514350">
              <a:buFont typeface="+mj-lt"/>
              <a:buAutoNum type="arabicPeriod" startAt="2"/>
            </a:pPr>
            <a:r>
              <a:rPr lang="en-US" dirty="0"/>
              <a:t>Type the password </a:t>
            </a:r>
            <a:r>
              <a:rPr lang="en-US" dirty="0" smtClean="0"/>
              <a:t>(</a:t>
            </a:r>
            <a:r>
              <a:rPr lang="en-US" b="1" dirty="0"/>
              <a:t>Cod3Can!</a:t>
            </a:r>
            <a:r>
              <a:rPr lang="en-US" dirty="0" smtClean="0"/>
              <a:t>) </a:t>
            </a:r>
            <a:r>
              <a:rPr lang="en-US" dirty="0"/>
              <a:t>in the password field.</a:t>
            </a:r>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7" name="Picture 6"/>
          <p:cNvPicPr>
            <a:picLocks noChangeAspect="1"/>
          </p:cNvPicPr>
          <p:nvPr/>
        </p:nvPicPr>
        <p:blipFill>
          <a:blip r:embed="rId3"/>
          <a:stretch>
            <a:fillRect/>
          </a:stretch>
        </p:blipFill>
        <p:spPr>
          <a:xfrm>
            <a:off x="8094662" y="112749"/>
            <a:ext cx="7729538" cy="7976038"/>
          </a:xfrm>
          <a:prstGeom prst="rect">
            <a:avLst/>
          </a:prstGeom>
          <a:ln>
            <a:solidFill>
              <a:schemeClr val="accent1"/>
            </a:solidFill>
          </a:ln>
        </p:spPr>
      </p:pic>
    </p:spTree>
    <p:extLst>
      <p:ext uri="{BB962C8B-B14F-4D97-AF65-F5344CB8AC3E}">
        <p14:creationId xmlns:p14="http://schemas.microsoft.com/office/powerpoint/2010/main" val="257987617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startAt="7"/>
            </a:pPr>
            <a:r>
              <a:rPr lang="en-US" dirty="0" smtClean="0"/>
              <a:t>Ensure the </a:t>
            </a:r>
            <a:r>
              <a:rPr lang="en-US" b="1" dirty="0" smtClean="0"/>
              <a:t>HTTP</a:t>
            </a:r>
            <a:r>
              <a:rPr lang="en-US" dirty="0" smtClean="0"/>
              <a:t> Communication Protocol is set.</a:t>
            </a:r>
          </a:p>
          <a:p>
            <a:pPr marL="514350" indent="-514350">
              <a:buFont typeface="+mj-lt"/>
              <a:buAutoNum type="arabicPeriod" startAt="7"/>
            </a:pPr>
            <a:r>
              <a:rPr lang="en-US" dirty="0" smtClean="0"/>
              <a:t>Click the </a:t>
            </a:r>
            <a:r>
              <a:rPr lang="en-US" b="1" dirty="0" smtClean="0"/>
              <a:t>Add </a:t>
            </a:r>
            <a:r>
              <a:rPr lang="en-US" b="1" dirty="0"/>
              <a:t>1</a:t>
            </a:r>
            <a:r>
              <a:rPr lang="en-US" b="1" dirty="0" smtClean="0"/>
              <a:t> node</a:t>
            </a:r>
            <a:r>
              <a:rPr lang="en-US" dirty="0" smtClean="0"/>
              <a:t> button.</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8077200" y="1105786"/>
            <a:ext cx="7305675" cy="6846776"/>
          </a:xfrm>
          <a:prstGeom prst="rect">
            <a:avLst/>
          </a:prstGeom>
          <a:ln>
            <a:solidFill>
              <a:schemeClr val="accent1"/>
            </a:solidFill>
          </a:ln>
        </p:spPr>
      </p:pic>
    </p:spTree>
    <p:extLst>
      <p:ext uri="{BB962C8B-B14F-4D97-AF65-F5344CB8AC3E}">
        <p14:creationId xmlns:p14="http://schemas.microsoft.com/office/powerpoint/2010/main" val="1041467821"/>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 Node to Scan</a:t>
            </a:r>
          </a:p>
        </p:txBody>
      </p:sp>
      <p:sp>
        <p:nvSpPr>
          <p:cNvPr id="3" name="Text Placeholder 2"/>
          <p:cNvSpPr>
            <a:spLocks noGrp="1"/>
          </p:cNvSpPr>
          <p:nvPr>
            <p:ph type="body" sz="quarter" idx="12"/>
          </p:nvPr>
        </p:nvSpPr>
        <p:spPr>
          <a:xfrm>
            <a:off x="650039" y="1856198"/>
            <a:ext cx="15040233" cy="5345953"/>
          </a:xfrm>
        </p:spPr>
        <p:txBody>
          <a:bodyPr/>
          <a:lstStyle/>
          <a:p>
            <a:r>
              <a:rPr lang="en-US" dirty="0" smtClean="0"/>
              <a:t>At this point your Compliance Dashboard should list the node you just added.  In the next step we'll modify the Windows node name to make it easier to differentiate it from your Linux node.</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667630" y="3662773"/>
            <a:ext cx="14896461" cy="4262101"/>
          </a:xfrm>
          <a:prstGeom prst="rect">
            <a:avLst/>
          </a:prstGeom>
          <a:ln>
            <a:solidFill>
              <a:schemeClr val="accent1"/>
            </a:solidFill>
          </a:ln>
        </p:spPr>
      </p:pic>
      <p:sp>
        <p:nvSpPr>
          <p:cNvPr id="7" name="Oval 6"/>
          <p:cNvSpPr/>
          <p:nvPr/>
        </p:nvSpPr>
        <p:spPr bwMode="auto">
          <a:xfrm>
            <a:off x="3945665" y="6378949"/>
            <a:ext cx="6317673" cy="1184564"/>
          </a:xfrm>
          <a:prstGeom prst="ellipse">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7312392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Modify the </a:t>
            </a:r>
            <a:r>
              <a:rPr lang="en-US" dirty="0"/>
              <a:t>N</a:t>
            </a:r>
            <a:r>
              <a:rPr lang="en-US" dirty="0" smtClean="0"/>
              <a:t>ode Name</a:t>
            </a:r>
            <a:endParaRPr lang="en-US" dirty="0"/>
          </a:p>
        </p:txBody>
      </p:sp>
      <p:sp>
        <p:nvSpPr>
          <p:cNvPr id="8" name="Text Placeholder 2"/>
          <p:cNvSpPr>
            <a:spLocks noGrp="1"/>
          </p:cNvSpPr>
          <p:nvPr>
            <p:ph type="body" sz="quarter" idx="12"/>
          </p:nvPr>
        </p:nvSpPr>
        <p:spPr>
          <a:xfrm>
            <a:off x="650040" y="1856198"/>
            <a:ext cx="5865060" cy="5345953"/>
          </a:xfrm>
        </p:spPr>
        <p:txBody>
          <a:bodyPr/>
          <a:lstStyle/>
          <a:p>
            <a:pPr marL="514350" indent="-514350">
              <a:buAutoNum type="arabicPeriod"/>
            </a:pPr>
            <a:r>
              <a:rPr lang="en-US" dirty="0" smtClean="0"/>
              <a:t>Click the </a:t>
            </a:r>
            <a:r>
              <a:rPr lang="en-US" b="1" dirty="0" smtClean="0"/>
              <a:t>Windows node</a:t>
            </a:r>
            <a:r>
              <a:rPr lang="en-US" dirty="0" smtClean="0"/>
              <a:t>.</a:t>
            </a:r>
          </a:p>
          <a:p>
            <a:pPr marL="514350" indent="-514350">
              <a:buAutoNum type="arabicPeriod"/>
            </a:pPr>
            <a:r>
              <a:rPr lang="en-US" dirty="0" smtClean="0"/>
              <a:t>From the resulting page, click </a:t>
            </a:r>
            <a:r>
              <a:rPr lang="en-US" b="1" dirty="0" smtClean="0"/>
              <a:t>Configuration</a:t>
            </a:r>
            <a:r>
              <a:rPr lang="en-US" dirty="0" smtClean="0"/>
              <a:t>.</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6" name="Picture 5"/>
          <p:cNvPicPr>
            <a:picLocks noChangeAspect="1"/>
          </p:cNvPicPr>
          <p:nvPr/>
        </p:nvPicPr>
        <p:blipFill>
          <a:blip r:embed="rId3"/>
          <a:stretch>
            <a:fillRect/>
          </a:stretch>
        </p:blipFill>
        <p:spPr>
          <a:xfrm>
            <a:off x="8521631" y="1133475"/>
            <a:ext cx="6534206" cy="2446304"/>
          </a:xfrm>
          <a:prstGeom prst="rect">
            <a:avLst/>
          </a:prstGeom>
          <a:ln>
            <a:solidFill>
              <a:schemeClr val="accent1"/>
            </a:solidFill>
          </a:ln>
        </p:spPr>
      </p:pic>
      <p:pic>
        <p:nvPicPr>
          <p:cNvPr id="9" name="Picture 8"/>
          <p:cNvPicPr>
            <a:picLocks noChangeAspect="1"/>
          </p:cNvPicPr>
          <p:nvPr/>
        </p:nvPicPr>
        <p:blipFill>
          <a:blip r:embed="rId4"/>
          <a:stretch>
            <a:fillRect/>
          </a:stretch>
        </p:blipFill>
        <p:spPr>
          <a:xfrm>
            <a:off x="8360755" y="3795827"/>
            <a:ext cx="7008947" cy="4073436"/>
          </a:xfrm>
          <a:prstGeom prst="rect">
            <a:avLst/>
          </a:prstGeom>
          <a:ln>
            <a:solidFill>
              <a:schemeClr val="accent1"/>
            </a:solidFill>
          </a:ln>
        </p:spPr>
      </p:pic>
    </p:spTree>
    <p:extLst>
      <p:ext uri="{BB962C8B-B14F-4D97-AF65-F5344CB8AC3E}">
        <p14:creationId xmlns:p14="http://schemas.microsoft.com/office/powerpoint/2010/main" val="1843607475"/>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Modify the </a:t>
            </a:r>
            <a:r>
              <a:rPr lang="en-US" dirty="0"/>
              <a:t>N</a:t>
            </a:r>
            <a:r>
              <a:rPr lang="en-US" dirty="0" smtClean="0"/>
              <a:t>ode Name</a:t>
            </a:r>
            <a:endParaRPr lang="en-US" dirty="0"/>
          </a:p>
        </p:txBody>
      </p:sp>
      <p:sp>
        <p:nvSpPr>
          <p:cNvPr id="8"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startAt="3"/>
            </a:pPr>
            <a:r>
              <a:rPr lang="en-US" dirty="0" smtClean="0"/>
              <a:t>Type </a:t>
            </a:r>
            <a:r>
              <a:rPr lang="en-US" b="1" dirty="0" smtClean="0"/>
              <a:t>Windows</a:t>
            </a:r>
            <a:r>
              <a:rPr lang="en-US" dirty="0" smtClean="0"/>
              <a:t> at the beginning of the </a:t>
            </a:r>
            <a:r>
              <a:rPr lang="en-US" b="1" dirty="0" smtClean="0"/>
              <a:t>Name: </a:t>
            </a:r>
            <a:r>
              <a:rPr lang="en-US" dirty="0" smtClean="0"/>
              <a:t>field. </a:t>
            </a:r>
            <a:br>
              <a:rPr lang="en-US" dirty="0" smtClean="0"/>
            </a:br>
            <a:r>
              <a:rPr lang="en-US" dirty="0" smtClean="0"/>
              <a:t/>
            </a:r>
            <a:br>
              <a:rPr lang="en-US" dirty="0" smtClean="0"/>
            </a:br>
            <a:r>
              <a:rPr lang="en-US" b="1" dirty="0" smtClean="0"/>
              <a:t>Important</a:t>
            </a:r>
            <a:r>
              <a:rPr lang="en-US" dirty="0" smtClean="0"/>
              <a:t>: Do not change the value in the </a:t>
            </a:r>
            <a:r>
              <a:rPr lang="en-US" b="1" dirty="0" smtClean="0"/>
              <a:t>IP or Hostname </a:t>
            </a:r>
            <a:r>
              <a:rPr lang="en-US" dirty="0" smtClean="0"/>
              <a:t>field because that field is used to connect to your node.</a:t>
            </a:r>
            <a:br>
              <a:rPr lang="en-US" dirty="0" smtClean="0"/>
            </a:br>
            <a:endParaRPr lang="en-US" dirty="0" smtClean="0"/>
          </a:p>
          <a:p>
            <a:pPr marL="514350" indent="-514350">
              <a:buAutoNum type="arabicPeriod" startAt="3"/>
            </a:pPr>
            <a:r>
              <a:rPr lang="en-US" dirty="0"/>
              <a:t>C</a:t>
            </a:r>
            <a:r>
              <a:rPr lang="en-US" dirty="0" smtClean="0"/>
              <a:t>lick </a:t>
            </a:r>
            <a:r>
              <a:rPr lang="en-US" b="1" dirty="0" smtClean="0"/>
              <a:t>Save</a:t>
            </a:r>
            <a:r>
              <a:rPr lang="en-US" dirty="0" smtClean="0"/>
              <a:t>.</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7485872" y="1448205"/>
            <a:ext cx="5607557" cy="4619957"/>
          </a:xfrm>
          <a:prstGeom prst="rect">
            <a:avLst/>
          </a:prstGeom>
          <a:ln>
            <a:solidFill>
              <a:schemeClr val="accent1"/>
            </a:solidFill>
          </a:ln>
        </p:spPr>
      </p:pic>
      <p:pic>
        <p:nvPicPr>
          <p:cNvPr id="4" name="Picture 3"/>
          <p:cNvPicPr>
            <a:picLocks noChangeAspect="1"/>
          </p:cNvPicPr>
          <p:nvPr/>
        </p:nvPicPr>
        <p:blipFill>
          <a:blip r:embed="rId4"/>
          <a:stretch>
            <a:fillRect/>
          </a:stretch>
        </p:blipFill>
        <p:spPr>
          <a:xfrm>
            <a:off x="10729103" y="5642044"/>
            <a:ext cx="4283750" cy="2112044"/>
          </a:xfrm>
          <a:prstGeom prst="rect">
            <a:avLst/>
          </a:prstGeom>
          <a:ln>
            <a:solidFill>
              <a:schemeClr val="accent1"/>
            </a:solidFill>
          </a:ln>
        </p:spPr>
      </p:pic>
    </p:spTree>
    <p:extLst>
      <p:ext uri="{BB962C8B-B14F-4D97-AF65-F5344CB8AC3E}">
        <p14:creationId xmlns:p14="http://schemas.microsoft.com/office/powerpoint/2010/main" val="2996109746"/>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dcmitype/"/>
    <ds:schemaRef ds:uri="http://schemas.microsoft.com/office/2006/documentManagement/type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Template-FW</Template>
  <TotalTime>3104</TotalTime>
  <Words>2146</Words>
  <Application>Microsoft Office PowerPoint</Application>
  <PresentationFormat>Custom</PresentationFormat>
  <Paragraphs>319</Paragraphs>
  <Slides>44</Slides>
  <Notes>19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44</vt:i4>
      </vt:variant>
    </vt:vector>
  </HeadingPairs>
  <TitlesOfParts>
    <vt:vector size="50" baseType="lpstr">
      <vt:lpstr>ＭＳ Ｐゴシック</vt:lpstr>
      <vt:lpstr>Arial</vt:lpstr>
      <vt:lpstr>Courier New</vt:lpstr>
      <vt:lpstr>Wingdings</vt:lpstr>
      <vt:lpstr>Base</vt:lpstr>
      <vt:lpstr>Interaction</vt:lpstr>
      <vt:lpstr>Running Scans, Remediation, and Testing on Windows Nodes</vt:lpstr>
      <vt:lpstr>Objectives</vt:lpstr>
      <vt:lpstr>Group Lab: Adding a Node to Scan</vt:lpstr>
      <vt:lpstr>GL: Adding a Node to Scan</vt:lpstr>
      <vt:lpstr>GL: Adding a Node</vt:lpstr>
      <vt:lpstr>GL: Adding a Node to Scan</vt:lpstr>
      <vt:lpstr>GL: Adding a Node to Scan</vt:lpstr>
      <vt:lpstr>GL: Modify the Node Name</vt:lpstr>
      <vt:lpstr>GL: Modify the Node Name</vt:lpstr>
      <vt:lpstr>GL: Modify the Node Name</vt:lpstr>
      <vt:lpstr>GL: Testing Connectivity to your Node</vt:lpstr>
      <vt:lpstr>GL: Testing Connectivity to your Node</vt:lpstr>
      <vt:lpstr>Group Lab: Running a Scan</vt:lpstr>
      <vt:lpstr>GL: Running a Scan</vt:lpstr>
      <vt:lpstr>GL: Running a Scan</vt:lpstr>
      <vt:lpstr>Scan Results</vt:lpstr>
      <vt:lpstr>Scan Results</vt:lpstr>
      <vt:lpstr>GL: Profile</vt:lpstr>
      <vt:lpstr>Discussion: InSpec Profile Code</vt:lpstr>
      <vt:lpstr>Let's Remediate the Issue</vt:lpstr>
      <vt:lpstr>GL: Remediating the Issue</vt:lpstr>
      <vt:lpstr>GL: Remediating the Issue</vt:lpstr>
      <vt:lpstr>GL: Remediating the Issue</vt:lpstr>
      <vt:lpstr>GL: Remediating the Issue</vt:lpstr>
      <vt:lpstr>GL: Remediating the Issue</vt:lpstr>
      <vt:lpstr>GL: Create and Change to a 'cookbooks' Directory</vt:lpstr>
      <vt:lpstr>GL: Create a Windows Access Cookbook </vt:lpstr>
      <vt:lpstr>GL: Create an Authentication Recipe</vt:lpstr>
      <vt:lpstr>GL: Write the Authentication Recipe</vt:lpstr>
      <vt:lpstr>GL: Remediating the Issue</vt:lpstr>
      <vt:lpstr>GL: Create the `inspec` Directory</vt:lpstr>
      <vt:lpstr>GL: Create the `auth` Specification File</vt:lpstr>
      <vt:lpstr>GL: Run InSpec from the CLI</vt:lpstr>
      <vt:lpstr>GL: Remediating the Issue</vt:lpstr>
      <vt:lpstr>GL: Converge the Recipe</vt:lpstr>
      <vt:lpstr>GL: Run InSpec from the CLI</vt:lpstr>
      <vt:lpstr>GL: Remediating the Issue</vt:lpstr>
      <vt:lpstr>GL: Running a Scan</vt:lpstr>
      <vt:lpstr>GL: Running a Scan</vt:lpstr>
      <vt:lpstr>GL: Results of this Exercise</vt:lpstr>
      <vt:lpstr>GL: Remediating the Issue</vt:lpstr>
      <vt:lpstr>Review Questions</vt:lpstr>
      <vt:lpstr>Review 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Del Fante</dc:creator>
  <cp:lastModifiedBy>Steve Del Fante</cp:lastModifiedBy>
  <cp:revision>334</cp:revision>
  <cp:lastPrinted>2015-02-07T23:49:10Z</cp:lastPrinted>
  <dcterms:created xsi:type="dcterms:W3CDTF">2015-11-10T15:58:30Z</dcterms:created>
  <dcterms:modified xsi:type="dcterms:W3CDTF">2016-02-11T21:19:53Z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